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0"/>
  </p:notesMasterIdLst>
  <p:handoutMasterIdLst>
    <p:handoutMasterId r:id="rId21"/>
  </p:handoutMasterIdLst>
  <p:sldIdLst>
    <p:sldId id="350" r:id="rId5"/>
    <p:sldId id="372" r:id="rId6"/>
    <p:sldId id="361" r:id="rId7"/>
    <p:sldId id="356" r:id="rId8"/>
    <p:sldId id="367" r:id="rId9"/>
    <p:sldId id="364" r:id="rId10"/>
    <p:sldId id="376" r:id="rId11"/>
    <p:sldId id="366" r:id="rId12"/>
    <p:sldId id="371" r:id="rId13"/>
    <p:sldId id="377" r:id="rId14"/>
    <p:sldId id="378" r:id="rId15"/>
    <p:sldId id="379" r:id="rId16"/>
    <p:sldId id="380" r:id="rId17"/>
    <p:sldId id="369" r:id="rId18"/>
    <p:sldId id="34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58A693-50B3-437E-AD52-B88D40E35526}" v="3" dt="2020-10-14T20:04:43.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76" autoAdjust="0"/>
    <p:restoredTop sz="95226" autoAdjust="0"/>
  </p:normalViewPr>
  <p:slideViewPr>
    <p:cSldViewPr snapToGrid="0">
      <p:cViewPr varScale="1">
        <p:scale>
          <a:sx n="110" d="100"/>
          <a:sy n="110" d="100"/>
        </p:scale>
        <p:origin x="1050" y="11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5046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21746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dirty="0"/>
              <a:t>Click to edit </a:t>
            </a:r>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dirty="0"/>
              <a:t>Click to edit </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D2060DA6-6E6F-47BF-9680-1B030F525DD2}"/>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FF8F140D-2B48-4E31-9E97-08B68ABBAC1E}"/>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9A79B87D-E8CF-49AE-9326-2FEED2392F09}"/>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7BA139CE-3E4D-4224-B157-2D29EC10FE40}"/>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dirty="0"/>
              <a:t>Click to edit</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dirty="0"/>
              <a:t>Click to edit</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dirty="0"/>
              <a:t>Click to edit</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dirty="0"/>
              <a:t>Click to edit</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dirty="0"/>
              <a:t>Click to edit</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6" name="Footer Placeholder 5">
            <a:extLst>
              <a:ext uri="{FF2B5EF4-FFF2-40B4-BE49-F238E27FC236}">
                <a16:creationId xmlns:a16="http://schemas.microsoft.com/office/drawing/2014/main" id="{2DBF2453-9E16-47FE-A8ED-4661246DE597}"/>
              </a:ext>
            </a:extLst>
          </p:cNvPr>
          <p:cNvSpPr>
            <a:spLocks noGrp="1"/>
          </p:cNvSpPr>
          <p:nvPr>
            <p:ph type="ftr" sz="quarter" idx="22"/>
          </p:nvPr>
        </p:nvSpPr>
        <p:spPr/>
        <p:txBody>
          <a:bodyPr/>
          <a:lstStyle/>
          <a:p>
            <a:r>
              <a:rPr lang="en-US"/>
              <a:t>Annual Review</a:t>
            </a:r>
            <a:endParaRPr lang="en-US" b="0" dirty="0"/>
          </a:p>
        </p:txBody>
      </p:sp>
      <p:sp>
        <p:nvSpPr>
          <p:cNvPr id="7" name="Slide Number Placeholder 6">
            <a:extLst>
              <a:ext uri="{FF2B5EF4-FFF2-40B4-BE49-F238E27FC236}">
                <a16:creationId xmlns:a16="http://schemas.microsoft.com/office/drawing/2014/main" id="{F636E9EA-D950-424A-BC92-F6794D6E5D67}"/>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dirty="0"/>
              <a:t>Click to edit </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 </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 </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 </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5" name="Footer Placeholder 4">
            <a:extLst>
              <a:ext uri="{FF2B5EF4-FFF2-40B4-BE49-F238E27FC236}">
                <a16:creationId xmlns:a16="http://schemas.microsoft.com/office/drawing/2014/main" id="{FDE10C66-2FF2-41F8-98FA-BE4983369645}"/>
              </a:ext>
            </a:extLst>
          </p:cNvPr>
          <p:cNvSpPr>
            <a:spLocks noGrp="1"/>
          </p:cNvSpPr>
          <p:nvPr>
            <p:ph type="ftr" sz="quarter" idx="26"/>
          </p:nvPr>
        </p:nvSpPr>
        <p:spPr/>
        <p:txBody>
          <a:bodyPr/>
          <a:lstStyle/>
          <a:p>
            <a:r>
              <a:rPr lang="en-US"/>
              <a:t>Annual Review</a:t>
            </a:r>
            <a:endParaRPr lang="en-US" b="0" dirty="0"/>
          </a:p>
        </p:txBody>
      </p:sp>
      <p:sp>
        <p:nvSpPr>
          <p:cNvPr id="19" name="Slide Number Placeholder 18">
            <a:extLst>
              <a:ext uri="{FF2B5EF4-FFF2-40B4-BE49-F238E27FC236}">
                <a16:creationId xmlns:a16="http://schemas.microsoft.com/office/drawing/2014/main" id="{1851A3FD-B717-4588-9809-4FFAC5FF47A1}"/>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4" name="Footer Placeholder 3">
            <a:extLst>
              <a:ext uri="{FF2B5EF4-FFF2-40B4-BE49-F238E27FC236}">
                <a16:creationId xmlns:a16="http://schemas.microsoft.com/office/drawing/2014/main" id="{DB285929-1018-4370-A170-074C414B2281}"/>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6184536E-AD08-4371-85E9-A816C30B6AE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dirty="0"/>
              <a:t>Click to edit </a:t>
            </a:r>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dirty="0"/>
              <a:t>Click to edit </a:t>
            </a:r>
          </a:p>
        </p:txBody>
      </p:sp>
      <p:sp>
        <p:nvSpPr>
          <p:cNvPr id="4" name="Footer Placeholder 3">
            <a:extLst>
              <a:ext uri="{FF2B5EF4-FFF2-40B4-BE49-F238E27FC236}">
                <a16:creationId xmlns:a16="http://schemas.microsoft.com/office/drawing/2014/main" id="{D1578EA5-216B-41F7-80D1-9ED07FFDB66F}"/>
              </a:ext>
            </a:extLst>
          </p:cNvPr>
          <p:cNvSpPr>
            <a:spLocks noGrp="1"/>
          </p:cNvSpPr>
          <p:nvPr>
            <p:ph type="ftr" sz="quarter" idx="12"/>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C772CC63-C628-4456-9B92-DA4E670BAC0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dirty="0"/>
              <a:t>Click to edit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endParaRPr lang="en-US" dirty="0"/>
          </a:p>
        </p:txBody>
      </p:sp>
      <p:sp>
        <p:nvSpPr>
          <p:cNvPr id="4" name="Footer Placeholder 3">
            <a:extLst>
              <a:ext uri="{FF2B5EF4-FFF2-40B4-BE49-F238E27FC236}">
                <a16:creationId xmlns:a16="http://schemas.microsoft.com/office/drawing/2014/main" id="{DB42D896-6ACC-40D7-8D8B-F9AF3E7DE1A1}"/>
              </a:ext>
            </a:extLst>
          </p:cNvPr>
          <p:cNvSpPr>
            <a:spLocks noGrp="1"/>
          </p:cNvSpPr>
          <p:nvPr>
            <p:ph type="ftr" sz="quarter" idx="12"/>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E69F7A1E-B7E2-4E9C-A66C-BCE08900C5F1}"/>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dirty="0"/>
              <a:t>Click to edit</a:t>
            </a:r>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dirty="0"/>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dirty="0"/>
              <a:t>Click to edit </a:t>
            </a:r>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dirty="0"/>
              <a:t>Click icon to add picture</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dirty="0"/>
              <a:t>Click icon to add picture</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dirty="0"/>
              <a:t>Click icon to add picture</a:t>
            </a:r>
          </a:p>
        </p:txBody>
      </p:sp>
      <p:sp>
        <p:nvSpPr>
          <p:cNvPr id="4" name="Footer Placeholder 3">
            <a:extLst>
              <a:ext uri="{FF2B5EF4-FFF2-40B4-BE49-F238E27FC236}">
                <a16:creationId xmlns:a16="http://schemas.microsoft.com/office/drawing/2014/main" id="{7DE0184F-2619-4333-B49F-C7ACE8B2C3A6}"/>
              </a:ext>
            </a:extLst>
          </p:cNvPr>
          <p:cNvSpPr>
            <a:spLocks noGrp="1"/>
          </p:cNvSpPr>
          <p:nvPr>
            <p:ph type="ftr" sz="quarter" idx="33"/>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705A1C65-B00C-4CA4-83B6-3DFA3DF96296}"/>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dirty="0"/>
              <a:t>Click to edit </a:t>
            </a:r>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dirty="0"/>
              <a:t>Click to edit </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dirty="0"/>
              <a:t>Click to edit </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FF46DFD4-BF8C-4939-874D-85B7DF956768}"/>
              </a:ext>
            </a:extLst>
          </p:cNvPr>
          <p:cNvSpPr>
            <a:spLocks noGrp="1"/>
          </p:cNvSpPr>
          <p:nvPr>
            <p:ph type="ftr" sz="quarter" idx="37"/>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7373856F-38E9-4BBF-93D8-0F8AC2E0E6C7}"/>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dirty="0"/>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December 9, 2022</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hyperlink" Target="http://www.youtube.com/wseilublin1" TargetMode="External"/><Relationship Id="rId3" Type="http://schemas.openxmlformats.org/officeDocument/2006/relationships/hyperlink" Target="http://www.wsei.lublin.pl/" TargetMode="External"/><Relationship Id="rId7" Type="http://schemas.openxmlformats.org/officeDocument/2006/relationships/hyperlink" Target="https://mobile.twitter.com/wseilublin" TargetMode="External"/><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hyperlink" Target="http://www.instagram.com/akademiawsei" TargetMode="External"/><Relationship Id="rId11" Type="http://schemas.openxmlformats.org/officeDocument/2006/relationships/image" Target="../media/image28.png"/><Relationship Id="rId5" Type="http://schemas.openxmlformats.org/officeDocument/2006/relationships/hyperlink" Target="https://pl.linkedin.com/in/wy&#380;sza-szko&#322;a-ekonomii-i-innowacji" TargetMode="External"/><Relationship Id="rId10" Type="http://schemas.openxmlformats.org/officeDocument/2006/relationships/hyperlink" Target="https://www.facebook.com/profile.php?id=100075085691947" TargetMode="External"/><Relationship Id="rId4" Type="http://schemas.openxmlformats.org/officeDocument/2006/relationships/hyperlink" Target="http://www.facebook.com/akademiawsei" TargetMode="External"/><Relationship Id="rId9" Type="http://schemas.openxmlformats.org/officeDocument/2006/relationships/hyperlink" Target="https://isaac.wsei.eu/"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mailto:edyta.wisniewska@wsei.lublin.pl" TargetMode="External"/><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mailto:magda.janiak@wsei.lublin.pl" TargetMode="External"/><Relationship Id="rId5" Type="http://schemas.openxmlformats.org/officeDocument/2006/relationships/image" Target="../media/image30.png"/><Relationship Id="rId10" Type="http://schemas.openxmlformats.org/officeDocument/2006/relationships/hyperlink" Target="mailto:eliza.wiacek-panas@wsei.lublin.pl" TargetMode="External"/><Relationship Id="rId4" Type="http://schemas.openxmlformats.org/officeDocument/2006/relationships/hyperlink" Target="mailto:artur.grzesiak@wsei.lublin.pl" TargetMode="External"/><Relationship Id="rId9" Type="http://schemas.openxmlformats.org/officeDocument/2006/relationships/hyperlink" Target="mailto:karolina.rzechula@wsei.lublin.p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3065692" y="3303461"/>
            <a:ext cx="6777174" cy="1091652"/>
          </a:xfrm>
        </p:spPr>
        <p:txBody>
          <a:bodyPr/>
          <a:lstStyle/>
          <a:p>
            <a:pPr algn="ctr"/>
            <a:r>
              <a:rPr lang="pl-PL" sz="3200" dirty="0"/>
              <a:t>International students’ Action for </a:t>
            </a:r>
            <a:r>
              <a:rPr lang="pl-PL" sz="3200" dirty="0" err="1"/>
              <a:t>Adapting</a:t>
            </a:r>
            <a:r>
              <a:rPr lang="pl-PL" sz="3200" dirty="0"/>
              <a:t> Cross-Cultural </a:t>
            </a:r>
            <a:r>
              <a:rPr lang="pl-PL" sz="3200" dirty="0" err="1" smtClean="0"/>
              <a:t>activities</a:t>
            </a:r>
            <a:r>
              <a:rPr lang="pl-PL" sz="3200" dirty="0" smtClean="0"/>
              <a:t/>
            </a:r>
            <a:br>
              <a:rPr lang="pl-PL" sz="3200" dirty="0" smtClean="0"/>
            </a:br>
            <a:r>
              <a:rPr lang="pl-PL" sz="3200" dirty="0"/>
              <a:t/>
            </a:r>
            <a:br>
              <a:rPr lang="pl-PL" sz="3200" dirty="0"/>
            </a:br>
            <a:r>
              <a:rPr lang="pl-PL" sz="3200" dirty="0" smtClean="0"/>
              <a:t>MULTIPLIER EVENT</a:t>
            </a:r>
            <a:br>
              <a:rPr lang="pl-PL" sz="3200" dirty="0" smtClean="0"/>
            </a:br>
            <a:r>
              <a:rPr lang="pl-PL" sz="3200" dirty="0" smtClean="0"/>
              <a:t>24.11.2022</a:t>
            </a:r>
            <a:br>
              <a:rPr lang="pl-PL" sz="3200" dirty="0" smtClean="0"/>
            </a:br>
            <a:endParaRPr lang="en-US" sz="3200" dirty="0"/>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5151120" y="5176570"/>
            <a:ext cx="6777173" cy="953337"/>
          </a:xfrm>
        </p:spPr>
        <p:txBody>
          <a:bodyPr/>
          <a:lstStyle/>
          <a:p>
            <a:pPr algn="ctr"/>
            <a:r>
              <a:rPr lang="pl-PL" b="1" dirty="0" smtClean="0">
                <a:solidFill>
                  <a:srgbClr val="002060"/>
                </a:solidFill>
              </a:rPr>
              <a:t>No.</a:t>
            </a:r>
            <a:r>
              <a:rPr lang="en-US" b="1" dirty="0" smtClean="0">
                <a:solidFill>
                  <a:srgbClr val="002060"/>
                </a:solidFill>
              </a:rPr>
              <a:t> 2020-1-PL01-KA203-082267</a:t>
            </a:r>
            <a:endParaRPr lang="pl-PL" b="1" dirty="0" smtClean="0">
              <a:solidFill>
                <a:srgbClr val="002060"/>
              </a:solidFill>
            </a:endParaRPr>
          </a:p>
          <a:p>
            <a:pPr algn="ctr"/>
            <a:r>
              <a:rPr lang="pl-PL" b="1" dirty="0" err="1" smtClean="0">
                <a:solidFill>
                  <a:srgbClr val="002060"/>
                </a:solidFill>
              </a:rPr>
              <a:t>Implementation</a:t>
            </a:r>
            <a:r>
              <a:rPr lang="pl-PL" b="1" dirty="0" smtClean="0">
                <a:solidFill>
                  <a:srgbClr val="002060"/>
                </a:solidFill>
              </a:rPr>
              <a:t> period: 01.12.2020 – 30.11.2022</a:t>
            </a:r>
          </a:p>
          <a:p>
            <a:pPr algn="ctr"/>
            <a:r>
              <a:rPr lang="pl-PL" b="1" dirty="0" smtClean="0">
                <a:solidFill>
                  <a:srgbClr val="002060"/>
                </a:solidFill>
              </a:rPr>
              <a:t>Leader: WSEI University</a:t>
            </a:r>
            <a:endParaRPr lang="en-US" b="1" dirty="0">
              <a:solidFill>
                <a:srgbClr val="002060"/>
              </a:solidFill>
            </a:endParaRPr>
          </a:p>
        </p:txBody>
      </p:sp>
      <p:pic>
        <p:nvPicPr>
          <p:cNvPr id="4" name="Obraz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42866" y="220128"/>
            <a:ext cx="2173098" cy="2166019"/>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57" y="312303"/>
            <a:ext cx="3556867" cy="809755"/>
          </a:xfrm>
          <a:prstGeom prst="rect">
            <a:avLst/>
          </a:prstGeom>
        </p:spPr>
      </p:pic>
      <p:pic>
        <p:nvPicPr>
          <p:cNvPr id="7" name="Obraz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82170" y="193744"/>
            <a:ext cx="3980906" cy="1123488"/>
          </a:xfrm>
          <a:prstGeom prst="rect">
            <a:avLst/>
          </a:prstGeom>
        </p:spPr>
      </p:pic>
    </p:spTree>
    <p:extLst>
      <p:ext uri="{BB962C8B-B14F-4D97-AF65-F5344CB8AC3E}">
        <p14:creationId xmlns:p14="http://schemas.microsoft.com/office/powerpoint/2010/main" val="2960950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348343" y="125122"/>
            <a:ext cx="9200606" cy="1501207"/>
          </a:xfrm>
        </p:spPr>
        <p:txBody>
          <a:bodyPr>
            <a:noAutofit/>
          </a:bodyPr>
          <a:lstStyle/>
          <a:p>
            <a:r>
              <a:rPr lang="en-US" sz="3800" b="0" spc="0" dirty="0" smtClean="0">
                <a:solidFill>
                  <a:schemeClr val="tx2"/>
                </a:solidFill>
                <a:ea typeface="+mn-ea"/>
                <a:cs typeface="+mn-cs"/>
              </a:rPr>
              <a:t>MODEL OF SUPPORT FOR</a:t>
            </a:r>
            <a:r>
              <a:rPr lang="pl-PL" sz="3800" b="0" spc="0" dirty="0" smtClean="0">
                <a:solidFill>
                  <a:schemeClr val="tx2"/>
                </a:solidFill>
                <a:ea typeface="+mn-ea"/>
                <a:cs typeface="+mn-cs"/>
              </a:rPr>
              <a:t> </a:t>
            </a:r>
            <a:br>
              <a:rPr lang="pl-PL" sz="3800" b="0" spc="0" dirty="0" smtClean="0">
                <a:solidFill>
                  <a:schemeClr val="tx2"/>
                </a:solidFill>
                <a:ea typeface="+mn-ea"/>
                <a:cs typeface="+mn-cs"/>
              </a:rPr>
            </a:br>
            <a:r>
              <a:rPr lang="en-US" sz="3800" b="0" spc="0" dirty="0" smtClean="0">
                <a:solidFill>
                  <a:schemeClr val="tx2"/>
                </a:solidFill>
                <a:ea typeface="+mn-ea"/>
                <a:cs typeface="+mn-cs"/>
              </a:rPr>
              <a:t>INTERNATIONAL STUDENT'S ADAPTATION </a:t>
            </a:r>
            <a:endParaRPr lang="en-US" sz="3800" b="0" spc="0" dirty="0">
              <a:solidFill>
                <a:schemeClr val="tx2"/>
              </a:solidFill>
              <a:ea typeface="+mn-ea"/>
              <a:cs typeface="+mn-cs"/>
            </a:endParaRP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10</a:t>
            </a:fld>
            <a:endParaRPr lang="en-US" dirty="0"/>
          </a:p>
        </p:txBody>
      </p:sp>
      <p:pic>
        <p:nvPicPr>
          <p:cNvPr id="11" name="Obraz 10"/>
          <p:cNvPicPr>
            <a:picLocks noChangeAspect="1"/>
          </p:cNvPicPr>
          <p:nvPr/>
        </p:nvPicPr>
        <p:blipFill>
          <a:blip r:embed="rId2"/>
          <a:stretch>
            <a:fillRect/>
          </a:stretch>
        </p:blipFill>
        <p:spPr>
          <a:xfrm>
            <a:off x="11084084" y="26126"/>
            <a:ext cx="990349" cy="987568"/>
          </a:xfrm>
          <a:prstGeom prst="rect">
            <a:avLst/>
          </a:prstGeom>
        </p:spPr>
      </p:pic>
      <p:pic>
        <p:nvPicPr>
          <p:cNvPr id="6" name="Obraz 5"/>
          <p:cNvPicPr>
            <a:picLocks noChangeAspect="1"/>
          </p:cNvPicPr>
          <p:nvPr/>
        </p:nvPicPr>
        <p:blipFill>
          <a:blip r:embed="rId3"/>
          <a:stretch>
            <a:fillRect/>
          </a:stretch>
        </p:blipFill>
        <p:spPr>
          <a:xfrm>
            <a:off x="8682446" y="1786327"/>
            <a:ext cx="3365861" cy="4767418"/>
          </a:xfrm>
          <a:prstGeom prst="rect">
            <a:avLst/>
          </a:prstGeom>
        </p:spPr>
      </p:pic>
      <p:pic>
        <p:nvPicPr>
          <p:cNvPr id="8" name="Obraz 7"/>
          <p:cNvPicPr>
            <a:picLocks noChangeAspect="1"/>
          </p:cNvPicPr>
          <p:nvPr/>
        </p:nvPicPr>
        <p:blipFill>
          <a:blip r:embed="rId4"/>
          <a:stretch>
            <a:fillRect/>
          </a:stretch>
        </p:blipFill>
        <p:spPr>
          <a:xfrm>
            <a:off x="348343" y="2707687"/>
            <a:ext cx="8229600" cy="2543175"/>
          </a:xfrm>
          <a:prstGeom prst="rect">
            <a:avLst/>
          </a:prstGeom>
        </p:spPr>
      </p:pic>
    </p:spTree>
    <p:extLst>
      <p:ext uri="{BB962C8B-B14F-4D97-AF65-F5344CB8AC3E}">
        <p14:creationId xmlns:p14="http://schemas.microsoft.com/office/powerpoint/2010/main" val="2955999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348342" y="263090"/>
            <a:ext cx="8952411" cy="1501207"/>
          </a:xfrm>
        </p:spPr>
        <p:txBody>
          <a:bodyPr>
            <a:noAutofit/>
          </a:bodyPr>
          <a:lstStyle/>
          <a:p>
            <a:r>
              <a:rPr lang="en-US" sz="3800" b="0" spc="0" dirty="0" smtClean="0">
                <a:solidFill>
                  <a:schemeClr val="tx2"/>
                </a:solidFill>
                <a:ea typeface="+mn-ea"/>
                <a:cs typeface="+mn-cs"/>
              </a:rPr>
              <a:t>GUIDE BOOK OF "DOS AND DON'TS" FOR UNIVERSITY STAFF WORKING WITH FOREIGN STUDENTS </a:t>
            </a:r>
            <a:endParaRPr lang="en-US" sz="3800" b="0" spc="0" dirty="0">
              <a:solidFill>
                <a:schemeClr val="tx2"/>
              </a:solidFill>
              <a:ea typeface="+mn-ea"/>
              <a:cs typeface="+mn-cs"/>
            </a:endParaRP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11</a:t>
            </a:fld>
            <a:endParaRPr lang="en-US" dirty="0"/>
          </a:p>
        </p:txBody>
      </p:sp>
      <p:pic>
        <p:nvPicPr>
          <p:cNvPr id="11" name="Obraz 10"/>
          <p:cNvPicPr>
            <a:picLocks noChangeAspect="1"/>
          </p:cNvPicPr>
          <p:nvPr/>
        </p:nvPicPr>
        <p:blipFill>
          <a:blip r:embed="rId2"/>
          <a:stretch>
            <a:fillRect/>
          </a:stretch>
        </p:blipFill>
        <p:spPr>
          <a:xfrm>
            <a:off x="11084084" y="26126"/>
            <a:ext cx="990349" cy="987568"/>
          </a:xfrm>
          <a:prstGeom prst="rect">
            <a:avLst/>
          </a:prstGeom>
        </p:spPr>
      </p:pic>
      <p:pic>
        <p:nvPicPr>
          <p:cNvPr id="3" name="Obraz 2"/>
          <p:cNvPicPr>
            <a:picLocks noChangeAspect="1"/>
          </p:cNvPicPr>
          <p:nvPr/>
        </p:nvPicPr>
        <p:blipFill>
          <a:blip r:embed="rId3"/>
          <a:stretch>
            <a:fillRect/>
          </a:stretch>
        </p:blipFill>
        <p:spPr>
          <a:xfrm>
            <a:off x="348342" y="2600458"/>
            <a:ext cx="8220075" cy="2895600"/>
          </a:xfrm>
          <a:prstGeom prst="rect">
            <a:avLst/>
          </a:prstGeom>
        </p:spPr>
      </p:pic>
      <p:pic>
        <p:nvPicPr>
          <p:cNvPr id="7" name="Obraz 6"/>
          <p:cNvPicPr>
            <a:picLocks noChangeAspect="1"/>
          </p:cNvPicPr>
          <p:nvPr/>
        </p:nvPicPr>
        <p:blipFill>
          <a:blip r:embed="rId4"/>
          <a:stretch>
            <a:fillRect/>
          </a:stretch>
        </p:blipFill>
        <p:spPr>
          <a:xfrm>
            <a:off x="8542290" y="1331730"/>
            <a:ext cx="3586979" cy="4740909"/>
          </a:xfrm>
          <a:prstGeom prst="rect">
            <a:avLst/>
          </a:prstGeom>
        </p:spPr>
      </p:pic>
    </p:spTree>
    <p:extLst>
      <p:ext uri="{BB962C8B-B14F-4D97-AF65-F5344CB8AC3E}">
        <p14:creationId xmlns:p14="http://schemas.microsoft.com/office/powerpoint/2010/main" val="1038092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348343" y="-150150"/>
            <a:ext cx="9383486" cy="1501207"/>
          </a:xfrm>
        </p:spPr>
        <p:txBody>
          <a:bodyPr>
            <a:noAutofit/>
          </a:bodyPr>
          <a:lstStyle/>
          <a:p>
            <a:r>
              <a:rPr lang="en-US" sz="3800" b="0" spc="0" dirty="0" smtClean="0">
                <a:solidFill>
                  <a:schemeClr val="tx2"/>
                </a:solidFill>
                <a:ea typeface="+mn-ea"/>
                <a:cs typeface="+mn-cs"/>
              </a:rPr>
              <a:t>WELCOME GUIDE FOR FOREIGN STUDENTS</a:t>
            </a:r>
            <a:endParaRPr lang="en-US" sz="3800" b="0" spc="0" dirty="0">
              <a:solidFill>
                <a:schemeClr val="tx2"/>
              </a:solidFill>
              <a:ea typeface="+mn-ea"/>
              <a:cs typeface="+mn-cs"/>
            </a:endParaRP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12</a:t>
            </a:fld>
            <a:endParaRPr lang="en-US" dirty="0"/>
          </a:p>
        </p:txBody>
      </p:sp>
      <p:pic>
        <p:nvPicPr>
          <p:cNvPr id="11" name="Obraz 10"/>
          <p:cNvPicPr>
            <a:picLocks noChangeAspect="1"/>
          </p:cNvPicPr>
          <p:nvPr/>
        </p:nvPicPr>
        <p:blipFill>
          <a:blip r:embed="rId2"/>
          <a:stretch>
            <a:fillRect/>
          </a:stretch>
        </p:blipFill>
        <p:spPr>
          <a:xfrm>
            <a:off x="11084084" y="26126"/>
            <a:ext cx="990349" cy="987568"/>
          </a:xfrm>
          <a:prstGeom prst="rect">
            <a:avLst/>
          </a:prstGeom>
        </p:spPr>
      </p:pic>
      <p:pic>
        <p:nvPicPr>
          <p:cNvPr id="3" name="Obraz 2"/>
          <p:cNvPicPr>
            <a:picLocks noChangeAspect="1"/>
          </p:cNvPicPr>
          <p:nvPr/>
        </p:nvPicPr>
        <p:blipFill>
          <a:blip r:embed="rId3"/>
          <a:stretch>
            <a:fillRect/>
          </a:stretch>
        </p:blipFill>
        <p:spPr>
          <a:xfrm>
            <a:off x="348343" y="3049634"/>
            <a:ext cx="8267700" cy="2590800"/>
          </a:xfrm>
          <a:prstGeom prst="rect">
            <a:avLst/>
          </a:prstGeom>
        </p:spPr>
      </p:pic>
      <p:pic>
        <p:nvPicPr>
          <p:cNvPr id="4" name="Obraz 3"/>
          <p:cNvPicPr>
            <a:picLocks noChangeAspect="1"/>
          </p:cNvPicPr>
          <p:nvPr/>
        </p:nvPicPr>
        <p:blipFill>
          <a:blip r:embed="rId4"/>
          <a:stretch>
            <a:fillRect/>
          </a:stretch>
        </p:blipFill>
        <p:spPr>
          <a:xfrm>
            <a:off x="8712926" y="1688421"/>
            <a:ext cx="3361507" cy="4754563"/>
          </a:xfrm>
          <a:prstGeom prst="rect">
            <a:avLst/>
          </a:prstGeom>
        </p:spPr>
      </p:pic>
    </p:spTree>
    <p:extLst>
      <p:ext uri="{BB962C8B-B14F-4D97-AF65-F5344CB8AC3E}">
        <p14:creationId xmlns:p14="http://schemas.microsoft.com/office/powerpoint/2010/main" val="519505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a:blip r:embed="rId2"/>
          <a:stretch>
            <a:fillRect/>
          </a:stretch>
        </p:blipFill>
        <p:spPr>
          <a:xfrm>
            <a:off x="3758563" y="347254"/>
            <a:ext cx="6696075" cy="4486275"/>
          </a:xfrm>
          <a:prstGeom prst="rect">
            <a:avLst/>
          </a:prstGeom>
        </p:spPr>
      </p:pic>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348343" y="1060178"/>
            <a:ext cx="5030015" cy="678782"/>
          </a:xfrm>
        </p:spPr>
        <p:txBody>
          <a:bodyPr>
            <a:noAutofit/>
          </a:bodyPr>
          <a:lstStyle/>
          <a:p>
            <a:r>
              <a:rPr lang="en-US" sz="3800" b="0" spc="0" dirty="0" smtClean="0">
                <a:solidFill>
                  <a:schemeClr val="tx2"/>
                </a:solidFill>
                <a:ea typeface="+mn-ea"/>
                <a:cs typeface="+mn-cs"/>
              </a:rPr>
              <a:t>INTERACTIVE MATERIALS</a:t>
            </a:r>
            <a:r>
              <a:rPr lang="pl-PL" sz="3800" b="0" spc="0" dirty="0" smtClean="0">
                <a:solidFill>
                  <a:schemeClr val="tx2"/>
                </a:solidFill>
                <a:ea typeface="+mn-ea"/>
                <a:cs typeface="+mn-cs"/>
              </a:rPr>
              <a:t> </a:t>
            </a:r>
            <a:r>
              <a:rPr lang="en-US" sz="3800" b="0" spc="0" dirty="0" smtClean="0">
                <a:solidFill>
                  <a:schemeClr val="tx2"/>
                </a:solidFill>
                <a:ea typeface="+mn-ea"/>
                <a:cs typeface="+mn-cs"/>
              </a:rPr>
              <a:t>–</a:t>
            </a:r>
            <a:r>
              <a:rPr lang="pl-PL" sz="3800" b="0" spc="0" dirty="0">
                <a:solidFill>
                  <a:schemeClr val="tx2"/>
                </a:solidFill>
                <a:ea typeface="+mn-ea"/>
                <a:cs typeface="+mn-cs"/>
              </a:rPr>
              <a:t> </a:t>
            </a:r>
            <a:r>
              <a:rPr lang="en-US" sz="3800" b="0" spc="0" dirty="0" smtClean="0">
                <a:solidFill>
                  <a:schemeClr val="tx2"/>
                </a:solidFill>
                <a:ea typeface="+mn-ea"/>
                <a:cs typeface="+mn-cs"/>
              </a:rPr>
              <a:t>EDUGRAPHICS </a:t>
            </a:r>
            <a:endParaRPr lang="en-US" sz="3800" b="0" spc="0" dirty="0">
              <a:solidFill>
                <a:schemeClr val="tx2"/>
              </a:solidFill>
              <a:ea typeface="+mn-ea"/>
              <a:cs typeface="+mn-cs"/>
            </a:endParaRP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13</a:t>
            </a:fld>
            <a:endParaRPr lang="en-US" dirty="0"/>
          </a:p>
        </p:txBody>
      </p:sp>
      <p:pic>
        <p:nvPicPr>
          <p:cNvPr id="11" name="Obraz 10"/>
          <p:cNvPicPr>
            <a:picLocks noChangeAspect="1"/>
          </p:cNvPicPr>
          <p:nvPr/>
        </p:nvPicPr>
        <p:blipFill>
          <a:blip r:embed="rId3"/>
          <a:stretch>
            <a:fillRect/>
          </a:stretch>
        </p:blipFill>
        <p:spPr>
          <a:xfrm>
            <a:off x="11084084" y="26126"/>
            <a:ext cx="990349" cy="987568"/>
          </a:xfrm>
          <a:prstGeom prst="rect">
            <a:avLst/>
          </a:prstGeom>
        </p:spPr>
      </p:pic>
      <p:pic>
        <p:nvPicPr>
          <p:cNvPr id="3" name="Obraz 2"/>
          <p:cNvPicPr>
            <a:picLocks noChangeAspect="1"/>
          </p:cNvPicPr>
          <p:nvPr/>
        </p:nvPicPr>
        <p:blipFill>
          <a:blip r:embed="rId4"/>
          <a:stretch>
            <a:fillRect/>
          </a:stretch>
        </p:blipFill>
        <p:spPr>
          <a:xfrm>
            <a:off x="1837220" y="4833529"/>
            <a:ext cx="9801508" cy="1837782"/>
          </a:xfrm>
          <a:prstGeom prst="rect">
            <a:avLst/>
          </a:prstGeom>
        </p:spPr>
      </p:pic>
    </p:spTree>
    <p:extLst>
      <p:ext uri="{BB962C8B-B14F-4D97-AF65-F5344CB8AC3E}">
        <p14:creationId xmlns:p14="http://schemas.microsoft.com/office/powerpoint/2010/main" val="405133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4162931" y="536598"/>
            <a:ext cx="5368789" cy="1144156"/>
          </a:xfrm>
        </p:spPr>
        <p:txBody>
          <a:bodyPr>
            <a:normAutofit/>
          </a:bodyPr>
          <a:lstStyle/>
          <a:p>
            <a:r>
              <a:rPr lang="pl-PL" dirty="0" err="1" smtClean="0"/>
              <a:t>Dissemination</a:t>
            </a:r>
            <a:endParaRPr lang="en-US" sz="2000" b="0" spc="0" dirty="0">
              <a:solidFill>
                <a:schemeClr val="tx2"/>
              </a:solidFill>
              <a:ea typeface="+mn-ea"/>
              <a:cs typeface="+mn-cs"/>
            </a:endParaRP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14</a:t>
            </a:fld>
            <a:endParaRPr lang="en-US" dirty="0"/>
          </a:p>
        </p:txBody>
      </p:sp>
      <p:pic>
        <p:nvPicPr>
          <p:cNvPr id="11" name="Obraz 10"/>
          <p:cNvPicPr>
            <a:picLocks noChangeAspect="1"/>
          </p:cNvPicPr>
          <p:nvPr/>
        </p:nvPicPr>
        <p:blipFill>
          <a:blip r:embed="rId2"/>
          <a:stretch>
            <a:fillRect/>
          </a:stretch>
        </p:blipFill>
        <p:spPr>
          <a:xfrm>
            <a:off x="11084084" y="26126"/>
            <a:ext cx="990349" cy="987568"/>
          </a:xfrm>
          <a:prstGeom prst="rect">
            <a:avLst/>
          </a:prstGeom>
        </p:spPr>
      </p:pic>
      <p:sp>
        <p:nvSpPr>
          <p:cNvPr id="9" name="Symbol zastępczy tekstu 8"/>
          <p:cNvSpPr>
            <a:spLocks noGrp="1"/>
          </p:cNvSpPr>
          <p:nvPr>
            <p:ph type="body" sz="quarter" idx="17"/>
          </p:nvPr>
        </p:nvSpPr>
        <p:spPr>
          <a:xfrm>
            <a:off x="4162931" y="2187158"/>
            <a:ext cx="5150886" cy="3659386"/>
          </a:xfrm>
        </p:spPr>
        <p:txBody>
          <a:bodyPr/>
          <a:lstStyle/>
          <a:p>
            <a:pPr marL="285750" indent="-285750">
              <a:buFont typeface="Arial" panose="020B0604020202020204" pitchFamily="34" charset="0"/>
              <a:buChar char="•"/>
            </a:pPr>
            <a:r>
              <a:rPr lang="pl-PL" sz="1300" dirty="0" err="1" smtClean="0"/>
              <a:t>Social</a:t>
            </a:r>
            <a:r>
              <a:rPr lang="pl-PL" sz="1300" dirty="0" smtClean="0"/>
              <a:t> media: </a:t>
            </a:r>
          </a:p>
          <a:p>
            <a:r>
              <a:rPr lang="pl-PL" sz="1300" b="1" dirty="0" err="1" smtClean="0"/>
              <a:t>Univerity</a:t>
            </a:r>
            <a:r>
              <a:rPr lang="pl-PL" sz="1300" dirty="0"/>
              <a:t> </a:t>
            </a:r>
            <a:endParaRPr lang="pl-PL" sz="1300" dirty="0" smtClean="0"/>
          </a:p>
          <a:p>
            <a:r>
              <a:rPr lang="pl-PL" sz="1300" dirty="0" err="1" smtClean="0"/>
              <a:t>Website</a:t>
            </a:r>
            <a:r>
              <a:rPr lang="pl-PL" sz="1300" dirty="0"/>
              <a:t>: </a:t>
            </a:r>
            <a:r>
              <a:rPr lang="pl-PL" sz="1300" dirty="0" smtClean="0">
                <a:hlinkClick r:id="rId3"/>
              </a:rPr>
              <a:t>www.wsei.lublin.pl</a:t>
            </a:r>
            <a:r>
              <a:rPr lang="pl-PL" sz="1300" dirty="0" smtClean="0"/>
              <a:t> </a:t>
            </a:r>
            <a:endParaRPr lang="pl-PL" sz="1300" dirty="0"/>
          </a:p>
          <a:p>
            <a:r>
              <a:rPr lang="pl-PL" sz="1300" dirty="0" smtClean="0"/>
              <a:t>Facebook: </a:t>
            </a:r>
            <a:r>
              <a:rPr lang="pl-PL" sz="1300" dirty="0" smtClean="0">
                <a:hlinkClick r:id="rId4"/>
              </a:rPr>
              <a:t>www.facebook.com/akademiawsei</a:t>
            </a:r>
            <a:endParaRPr lang="pl-PL" sz="1300" dirty="0" smtClean="0"/>
          </a:p>
          <a:p>
            <a:r>
              <a:rPr lang="pl-PL" sz="1300" dirty="0" err="1" smtClean="0"/>
              <a:t>Linkedin</a:t>
            </a:r>
            <a:r>
              <a:rPr lang="pl-PL" sz="1300" dirty="0"/>
              <a:t>: </a:t>
            </a:r>
            <a:r>
              <a:rPr lang="pl-PL" sz="1300" dirty="0" smtClean="0">
                <a:hlinkClick r:id="rId5"/>
              </a:rPr>
              <a:t>pl.linkedin.com/in/wyższa-szkoła-ekonomii-i-innowacji</a:t>
            </a:r>
            <a:r>
              <a:rPr lang="pl-PL" sz="1300" dirty="0" smtClean="0"/>
              <a:t> </a:t>
            </a:r>
            <a:endParaRPr lang="pl-PL" sz="1300" dirty="0"/>
          </a:p>
          <a:p>
            <a:r>
              <a:rPr lang="pl-PL" sz="1300" dirty="0" smtClean="0"/>
              <a:t>Instagram</a:t>
            </a:r>
            <a:r>
              <a:rPr lang="pl-PL" sz="1300" dirty="0"/>
              <a:t>: </a:t>
            </a:r>
            <a:r>
              <a:rPr lang="pl-PL" sz="1300" dirty="0" smtClean="0">
                <a:hlinkClick r:id="rId6"/>
              </a:rPr>
              <a:t>www.instagram.com/akademiawsei</a:t>
            </a:r>
            <a:r>
              <a:rPr lang="pl-PL" sz="1300" dirty="0" smtClean="0"/>
              <a:t> </a:t>
            </a:r>
          </a:p>
          <a:p>
            <a:r>
              <a:rPr lang="pl-PL" sz="1300" dirty="0" smtClean="0"/>
              <a:t>Twitter</a:t>
            </a:r>
            <a:r>
              <a:rPr lang="pl-PL" sz="1300" dirty="0"/>
              <a:t>: </a:t>
            </a:r>
            <a:r>
              <a:rPr lang="pl-PL" sz="1300" dirty="0" smtClean="0">
                <a:hlinkClick r:id="rId7"/>
              </a:rPr>
              <a:t>twitter.com/</a:t>
            </a:r>
            <a:r>
              <a:rPr lang="pl-PL" sz="1300" dirty="0" err="1" smtClean="0">
                <a:hlinkClick r:id="rId7"/>
              </a:rPr>
              <a:t>wseilublin</a:t>
            </a:r>
            <a:endParaRPr lang="pl-PL" sz="1300" dirty="0" smtClean="0"/>
          </a:p>
          <a:p>
            <a:r>
              <a:rPr lang="pl-PL" sz="1300" dirty="0" err="1" smtClean="0"/>
              <a:t>Youtube</a:t>
            </a:r>
            <a:r>
              <a:rPr lang="pl-PL" sz="1300" dirty="0"/>
              <a:t>: </a:t>
            </a:r>
            <a:r>
              <a:rPr lang="pl-PL" sz="1300" dirty="0" smtClean="0">
                <a:hlinkClick r:id="rId8"/>
              </a:rPr>
              <a:t>www.youtube.com/wseilublin1</a:t>
            </a:r>
            <a:r>
              <a:rPr lang="pl-PL" sz="1300" dirty="0" smtClean="0"/>
              <a:t> </a:t>
            </a:r>
          </a:p>
          <a:p>
            <a:endParaRPr lang="pl-PL" sz="1300" dirty="0" smtClean="0"/>
          </a:p>
          <a:p>
            <a:r>
              <a:rPr lang="pl-PL" sz="1300" b="1" dirty="0" smtClean="0"/>
              <a:t>Project </a:t>
            </a:r>
            <a:endParaRPr lang="pl-PL" sz="1300" dirty="0" smtClean="0"/>
          </a:p>
          <a:p>
            <a:r>
              <a:rPr lang="pl-PL" sz="1300" dirty="0" smtClean="0"/>
              <a:t>ISAAC </a:t>
            </a:r>
            <a:r>
              <a:rPr lang="pl-PL" sz="1300" dirty="0" err="1" smtClean="0"/>
              <a:t>website</a:t>
            </a:r>
            <a:r>
              <a:rPr lang="pl-PL" sz="1300" dirty="0" smtClean="0"/>
              <a:t>: </a:t>
            </a:r>
            <a:r>
              <a:rPr lang="pl-PL" sz="1300" dirty="0" smtClean="0">
                <a:hlinkClick r:id="rId9"/>
              </a:rPr>
              <a:t>https</a:t>
            </a:r>
            <a:r>
              <a:rPr lang="pl-PL" sz="1300" dirty="0">
                <a:hlinkClick r:id="rId9"/>
              </a:rPr>
              <a:t>://isaac.wsei.eu</a:t>
            </a:r>
            <a:r>
              <a:rPr lang="pl-PL" sz="1300" dirty="0" smtClean="0">
                <a:hlinkClick r:id="rId9"/>
              </a:rPr>
              <a:t>/</a:t>
            </a:r>
            <a:r>
              <a:rPr lang="pl-PL" sz="1300" dirty="0" smtClean="0"/>
              <a:t> </a:t>
            </a:r>
          </a:p>
          <a:p>
            <a:r>
              <a:rPr lang="pl-PL" sz="1300" dirty="0" smtClean="0"/>
              <a:t>Facebook: ISAAC </a:t>
            </a:r>
            <a:r>
              <a:rPr lang="pl-PL" sz="1300" dirty="0"/>
              <a:t>Project </a:t>
            </a:r>
            <a:r>
              <a:rPr lang="pl-PL" sz="1300" dirty="0" smtClean="0"/>
              <a:t>EU </a:t>
            </a:r>
            <a:r>
              <a:rPr lang="pl-PL" sz="1300" dirty="0" smtClean="0">
                <a:hlinkClick r:id="rId10"/>
              </a:rPr>
              <a:t>https</a:t>
            </a:r>
            <a:r>
              <a:rPr lang="pl-PL" sz="1300" dirty="0">
                <a:hlinkClick r:id="rId10"/>
              </a:rPr>
              <a:t>://</a:t>
            </a:r>
            <a:r>
              <a:rPr lang="pl-PL" sz="1300" dirty="0" smtClean="0">
                <a:hlinkClick r:id="rId10"/>
              </a:rPr>
              <a:t>www.facebook.com/profile.php?id=100075085691947</a:t>
            </a:r>
            <a:endParaRPr lang="pl-PL" sz="1300" dirty="0" smtClean="0"/>
          </a:p>
          <a:p>
            <a:r>
              <a:rPr lang="pl-PL" sz="1300" dirty="0" smtClean="0"/>
              <a:t>FB </a:t>
            </a:r>
            <a:r>
              <a:rPr lang="pl-PL" sz="1300" dirty="0" err="1" smtClean="0"/>
              <a:t>group</a:t>
            </a:r>
            <a:r>
              <a:rPr lang="pl-PL" sz="1300" dirty="0" smtClean="0"/>
              <a:t>: </a:t>
            </a:r>
            <a:r>
              <a:rPr lang="pl-PL" sz="1300" dirty="0"/>
              <a:t>ISAAC - </a:t>
            </a:r>
            <a:r>
              <a:rPr lang="pl-PL" sz="1300" dirty="0" err="1"/>
              <a:t>international</a:t>
            </a:r>
            <a:r>
              <a:rPr lang="pl-PL" sz="1300" dirty="0"/>
              <a:t> students' </a:t>
            </a:r>
            <a:r>
              <a:rPr lang="pl-PL" sz="1300" dirty="0" err="1"/>
              <a:t>communication</a:t>
            </a:r>
            <a:r>
              <a:rPr lang="pl-PL" sz="1300" dirty="0"/>
              <a:t> </a:t>
            </a:r>
            <a:r>
              <a:rPr lang="pl-PL" sz="1300" dirty="0" err="1"/>
              <a:t>group</a:t>
            </a:r>
            <a:endParaRPr lang="pl-PL" sz="1300" dirty="0" smtClean="0"/>
          </a:p>
          <a:p>
            <a:r>
              <a:rPr lang="pl-PL" sz="1300" dirty="0" smtClean="0"/>
              <a:t>Instagram</a:t>
            </a:r>
            <a:r>
              <a:rPr lang="pl-PL" sz="1300" dirty="0"/>
              <a:t>: </a:t>
            </a:r>
            <a:r>
              <a:rPr lang="pl-PL" sz="1300" dirty="0" err="1" smtClean="0"/>
              <a:t>isaac_eu_project</a:t>
            </a:r>
            <a:r>
              <a:rPr lang="pl-PL" sz="1300" dirty="0" smtClean="0"/>
              <a:t> </a:t>
            </a:r>
            <a:endParaRPr lang="pl-PL" sz="1300" dirty="0"/>
          </a:p>
          <a:p>
            <a:pPr marL="285750" indent="-285750">
              <a:buFont typeface="Arial" panose="020B0604020202020204" pitchFamily="34" charset="0"/>
              <a:buChar char="•"/>
            </a:pPr>
            <a:endParaRPr lang="pl-PL" dirty="0" smtClean="0"/>
          </a:p>
          <a:p>
            <a:pPr marL="285750" indent="-285750">
              <a:buFont typeface="Arial" panose="020B0604020202020204" pitchFamily="34" charset="0"/>
              <a:buChar char="•"/>
            </a:pPr>
            <a:endParaRPr lang="pl-PL" dirty="0"/>
          </a:p>
          <a:p>
            <a:endParaRPr lang="pl-PL" dirty="0" smtClean="0"/>
          </a:p>
          <a:p>
            <a:endParaRPr lang="pl-PL" dirty="0"/>
          </a:p>
        </p:txBody>
      </p:sp>
      <p:sp>
        <p:nvSpPr>
          <p:cNvPr id="17" name="Symbol zastępczy tekstu 8"/>
          <p:cNvSpPr>
            <a:spLocks noGrp="1"/>
          </p:cNvSpPr>
          <p:nvPr>
            <p:ph type="body" sz="quarter" idx="17"/>
          </p:nvPr>
        </p:nvSpPr>
        <p:spPr>
          <a:xfrm>
            <a:off x="8661581" y="3778802"/>
            <a:ext cx="3412852" cy="1102659"/>
          </a:xfrm>
        </p:spPr>
        <p:txBody>
          <a:bodyPr/>
          <a:lstStyle/>
          <a:p>
            <a:pPr marL="285750" indent="-285750">
              <a:buFont typeface="Arial" panose="020B0604020202020204" pitchFamily="34" charset="0"/>
              <a:buChar char="•"/>
            </a:pPr>
            <a:r>
              <a:rPr lang="pl-PL" sz="1300" dirty="0" err="1"/>
              <a:t>Regular</a:t>
            </a:r>
            <a:r>
              <a:rPr lang="pl-PL" sz="1300" dirty="0"/>
              <a:t> </a:t>
            </a:r>
            <a:r>
              <a:rPr lang="pl-PL" sz="1300" dirty="0" err="1"/>
              <a:t>meetings</a:t>
            </a:r>
            <a:r>
              <a:rPr lang="pl-PL" sz="1300" dirty="0"/>
              <a:t> with </a:t>
            </a:r>
            <a:r>
              <a:rPr lang="pl-PL" sz="1300" dirty="0" smtClean="0"/>
              <a:t>students</a:t>
            </a:r>
          </a:p>
          <a:p>
            <a:pPr marL="285750" indent="-285750">
              <a:buFont typeface="Arial" panose="020B0604020202020204" pitchFamily="34" charset="0"/>
              <a:buChar char="•"/>
            </a:pPr>
            <a:r>
              <a:rPr lang="en-US" sz="1300" dirty="0" smtClean="0"/>
              <a:t>University </a:t>
            </a:r>
            <a:r>
              <a:rPr lang="en-US" sz="1300" dirty="0"/>
              <a:t>Events, e.g. Festival of </a:t>
            </a:r>
            <a:r>
              <a:rPr lang="en-US" sz="1300" dirty="0" err="1"/>
              <a:t>Culters</a:t>
            </a:r>
            <a:r>
              <a:rPr lang="en-US" sz="1300" dirty="0"/>
              <a:t> at </a:t>
            </a:r>
            <a:r>
              <a:rPr lang="en-US" sz="1300" dirty="0" smtClean="0"/>
              <a:t>WSEI</a:t>
            </a:r>
            <a:endParaRPr lang="pl-PL" sz="1300" dirty="0" smtClean="0"/>
          </a:p>
          <a:p>
            <a:pPr marL="285750" indent="-285750">
              <a:buFont typeface="Arial" panose="020B0604020202020204" pitchFamily="34" charset="0"/>
              <a:buChar char="•"/>
            </a:pPr>
            <a:r>
              <a:rPr lang="pl-PL" sz="1300" dirty="0" err="1" smtClean="0"/>
              <a:t>Conferences</a:t>
            </a:r>
            <a:r>
              <a:rPr lang="pl-PL" sz="1300" dirty="0" smtClean="0"/>
              <a:t>, </a:t>
            </a:r>
            <a:r>
              <a:rPr lang="pl-PL" sz="1300" dirty="0" err="1" smtClean="0"/>
              <a:t>workshops</a:t>
            </a:r>
            <a:endParaRPr lang="pl-PL" sz="1300" dirty="0" smtClean="0"/>
          </a:p>
          <a:p>
            <a:pPr marL="285750" indent="-285750">
              <a:buFont typeface="Arial" panose="020B0604020202020204" pitchFamily="34" charset="0"/>
              <a:buChar char="•"/>
            </a:pPr>
            <a:r>
              <a:rPr lang="pl-PL" sz="1300" dirty="0" smtClean="0"/>
              <a:t>Mailing</a:t>
            </a:r>
          </a:p>
          <a:p>
            <a:pPr marL="285750" indent="-285750">
              <a:buFont typeface="Arial" panose="020B0604020202020204" pitchFamily="34" charset="0"/>
              <a:buChar char="•"/>
            </a:pPr>
            <a:r>
              <a:rPr lang="pl-PL" sz="1300" dirty="0" smtClean="0"/>
              <a:t>Virtual </a:t>
            </a:r>
            <a:r>
              <a:rPr lang="pl-PL" sz="1300" dirty="0" err="1" smtClean="0"/>
              <a:t>Dean’s</a:t>
            </a:r>
            <a:r>
              <a:rPr lang="pl-PL" sz="1300" dirty="0" smtClean="0"/>
              <a:t> office </a:t>
            </a:r>
            <a:r>
              <a:rPr lang="pl-PL" sz="1300" dirty="0" err="1" smtClean="0"/>
              <a:t>at</a:t>
            </a:r>
            <a:r>
              <a:rPr lang="pl-PL" sz="1300" dirty="0" smtClean="0"/>
              <a:t> WSEI and partner </a:t>
            </a:r>
            <a:r>
              <a:rPr lang="pl-PL" sz="1300" dirty="0" err="1" smtClean="0"/>
              <a:t>Universities</a:t>
            </a:r>
            <a:r>
              <a:rPr lang="pl-PL" sz="1300" dirty="0" smtClean="0"/>
              <a:t>  </a:t>
            </a:r>
            <a:endParaRPr lang="pl-PL" sz="1300" dirty="0"/>
          </a:p>
          <a:p>
            <a:endParaRPr lang="pl-PL" sz="1300" dirty="0" smtClean="0"/>
          </a:p>
          <a:p>
            <a:endParaRPr lang="pl-PL" sz="1300" dirty="0"/>
          </a:p>
        </p:txBody>
      </p:sp>
      <p:sp>
        <p:nvSpPr>
          <p:cNvPr id="10" name="Prostokąt 9"/>
          <p:cNvSpPr/>
          <p:nvPr/>
        </p:nvSpPr>
        <p:spPr>
          <a:xfrm>
            <a:off x="2651897" y="2920484"/>
            <a:ext cx="792205" cy="369332"/>
          </a:xfrm>
          <a:prstGeom prst="rect">
            <a:avLst/>
          </a:prstGeom>
        </p:spPr>
        <p:txBody>
          <a:bodyPr wrap="none">
            <a:spAutoFit/>
          </a:bodyPr>
          <a:lstStyle/>
          <a:p>
            <a:r>
              <a:rPr lang="pl-PL" dirty="0"/>
              <a:t>media</a:t>
            </a:r>
          </a:p>
        </p:txBody>
      </p:sp>
      <p:pic>
        <p:nvPicPr>
          <p:cNvPr id="14" name="Obraz 13"/>
          <p:cNvPicPr>
            <a:picLocks noChangeAspect="1"/>
          </p:cNvPicPr>
          <p:nvPr/>
        </p:nvPicPr>
        <p:blipFill>
          <a:blip r:embed="rId11"/>
          <a:stretch>
            <a:fillRect/>
          </a:stretch>
        </p:blipFill>
        <p:spPr>
          <a:xfrm>
            <a:off x="-860612" y="-1"/>
            <a:ext cx="4572000" cy="6861327"/>
          </a:xfrm>
          <a:prstGeom prst="rect">
            <a:avLst/>
          </a:prstGeom>
        </p:spPr>
      </p:pic>
    </p:spTree>
    <p:extLst>
      <p:ext uri="{BB962C8B-B14F-4D97-AF65-F5344CB8AC3E}">
        <p14:creationId xmlns:p14="http://schemas.microsoft.com/office/powerpoint/2010/main" val="2285967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5248638" y="2173658"/>
            <a:ext cx="4903377" cy="610863"/>
          </a:xfrm>
        </p:spPr>
        <p:txBody>
          <a:bodyPr>
            <a:normAutofit/>
          </a:bodyPr>
          <a:lstStyle/>
          <a:p>
            <a:pPr algn="ctr"/>
            <a:r>
              <a:rPr lang="pl-PL" dirty="0" err="1" smtClean="0"/>
              <a:t>Thank</a:t>
            </a:r>
            <a:r>
              <a:rPr lang="pl-PL" dirty="0" smtClean="0"/>
              <a:t> </a:t>
            </a:r>
            <a:r>
              <a:rPr lang="pl-PL" dirty="0" err="1" smtClean="0"/>
              <a:t>you</a:t>
            </a:r>
            <a:r>
              <a:rPr lang="pl-PL" dirty="0" smtClean="0"/>
              <a:t>!</a:t>
            </a:r>
            <a:endParaRPr lang="en-US" dirty="0"/>
          </a:p>
        </p:txBody>
      </p:sp>
      <p:sp>
        <p:nvSpPr>
          <p:cNvPr id="11" name="Subtitle 10">
            <a:extLst>
              <a:ext uri="{FF2B5EF4-FFF2-40B4-BE49-F238E27FC236}">
                <a16:creationId xmlns:a16="http://schemas.microsoft.com/office/drawing/2014/main" id="{F0F25866-5DB1-334A-8037-692579FBDE39}"/>
              </a:ext>
            </a:extLst>
          </p:cNvPr>
          <p:cNvSpPr>
            <a:spLocks noGrp="1"/>
          </p:cNvSpPr>
          <p:nvPr>
            <p:ph type="subTitle" idx="1"/>
          </p:nvPr>
        </p:nvSpPr>
        <p:spPr>
          <a:xfrm>
            <a:off x="5248638" y="3406297"/>
            <a:ext cx="4903377" cy="1057791"/>
          </a:xfrm>
        </p:spPr>
        <p:txBody>
          <a:bodyPr>
            <a:normAutofit fontScale="92500" lnSpcReduction="20000"/>
          </a:bodyPr>
          <a:lstStyle/>
          <a:p>
            <a:pPr algn="ctr"/>
            <a:r>
              <a:rPr lang="pl-PL" dirty="0" smtClean="0"/>
              <a:t>WSEI University</a:t>
            </a:r>
          </a:p>
          <a:p>
            <a:pPr algn="ctr"/>
            <a:r>
              <a:rPr lang="pl-PL" dirty="0" smtClean="0"/>
              <a:t>Centre of Projects and International Cooperation</a:t>
            </a:r>
          </a:p>
          <a:p>
            <a:pPr algn="ctr"/>
            <a:r>
              <a:rPr lang="pl-PL" dirty="0" smtClean="0"/>
              <a:t>4 Projektowa </a:t>
            </a:r>
            <a:r>
              <a:rPr lang="pl-PL" dirty="0" err="1" smtClean="0"/>
              <a:t>Street</a:t>
            </a:r>
            <a:r>
              <a:rPr lang="pl-PL" dirty="0" smtClean="0"/>
              <a:t>, </a:t>
            </a:r>
            <a:r>
              <a:rPr lang="pl-PL" dirty="0"/>
              <a:t>20-209 </a:t>
            </a:r>
            <a:r>
              <a:rPr lang="pl-PL" dirty="0" smtClean="0"/>
              <a:t>Lublin, </a:t>
            </a:r>
            <a:r>
              <a:rPr lang="pl-PL" dirty="0"/>
              <a:t>P</a:t>
            </a:r>
            <a:r>
              <a:rPr lang="pl-PL" dirty="0" smtClean="0"/>
              <a:t>oland</a:t>
            </a:r>
          </a:p>
          <a:p>
            <a:pPr algn="ctr"/>
            <a:r>
              <a:rPr lang="pl-PL" dirty="0" smtClean="0"/>
              <a:t>+</a:t>
            </a:r>
            <a:r>
              <a:rPr lang="pl-PL" dirty="0"/>
              <a:t>48 81 749 32 </a:t>
            </a:r>
            <a:r>
              <a:rPr lang="pl-PL" dirty="0" smtClean="0"/>
              <a:t>27</a:t>
            </a:r>
          </a:p>
          <a:p>
            <a:endParaRPr lang="pl-PL" dirty="0" smtClean="0"/>
          </a:p>
          <a:p>
            <a:endParaRPr lang="pl-PL" dirty="0" smtClean="0"/>
          </a:p>
          <a:p>
            <a:endParaRPr lang="pl-PL" dirty="0"/>
          </a:p>
        </p:txBody>
      </p:sp>
      <p:sp>
        <p:nvSpPr>
          <p:cNvPr id="9" name="Text Placeholder 8">
            <a:extLst>
              <a:ext uri="{FF2B5EF4-FFF2-40B4-BE49-F238E27FC236}">
                <a16:creationId xmlns:a16="http://schemas.microsoft.com/office/drawing/2014/main" id="{76767661-63CB-A645-82F2-3B860E338B67}"/>
              </a:ext>
            </a:extLst>
          </p:cNvPr>
          <p:cNvSpPr>
            <a:spLocks noGrp="1"/>
          </p:cNvSpPr>
          <p:nvPr>
            <p:ph type="body" sz="quarter" idx="11"/>
          </p:nvPr>
        </p:nvSpPr>
        <p:spPr>
          <a:xfrm>
            <a:off x="6884131" y="4696259"/>
            <a:ext cx="4767938" cy="1814664"/>
          </a:xfrm>
        </p:spPr>
        <p:txBody>
          <a:bodyPr/>
          <a:lstStyle/>
          <a:p>
            <a:pPr>
              <a:lnSpc>
                <a:spcPct val="100000"/>
              </a:lnSpc>
            </a:pPr>
            <a:r>
              <a:rPr lang="pl-PL" dirty="0" smtClean="0"/>
              <a:t>Artur Grzesiak – </a:t>
            </a:r>
            <a:r>
              <a:rPr lang="pl-PL" dirty="0" err="1" smtClean="0"/>
              <a:t>Director</a:t>
            </a:r>
            <a:r>
              <a:rPr lang="pl-PL" dirty="0" smtClean="0"/>
              <a:t> </a:t>
            </a:r>
          </a:p>
          <a:p>
            <a:pPr>
              <a:lnSpc>
                <a:spcPct val="100000"/>
              </a:lnSpc>
            </a:pPr>
            <a:r>
              <a:rPr lang="pl-PL" dirty="0" smtClean="0"/>
              <a:t>Magda Janiak – Vice </a:t>
            </a:r>
            <a:r>
              <a:rPr lang="pl-PL" dirty="0" err="1" smtClean="0"/>
              <a:t>Director</a:t>
            </a:r>
            <a:endParaRPr lang="pl-PL" dirty="0"/>
          </a:p>
          <a:p>
            <a:pPr>
              <a:lnSpc>
                <a:spcPct val="100000"/>
              </a:lnSpc>
            </a:pPr>
            <a:r>
              <a:rPr lang="pl-PL" dirty="0" smtClean="0"/>
              <a:t>Edyta </a:t>
            </a:r>
            <a:r>
              <a:rPr lang="pl-PL" dirty="0"/>
              <a:t>Wiśniewska – </a:t>
            </a:r>
            <a:r>
              <a:rPr lang="pl-PL" dirty="0" err="1"/>
              <a:t>Int</a:t>
            </a:r>
            <a:r>
              <a:rPr lang="pl-PL" dirty="0"/>
              <a:t>. Projects </a:t>
            </a:r>
            <a:r>
              <a:rPr lang="pl-PL" dirty="0" err="1" smtClean="0"/>
              <a:t>Specialist</a:t>
            </a:r>
            <a:endParaRPr lang="pl-PL" dirty="0" smtClean="0"/>
          </a:p>
          <a:p>
            <a:pPr>
              <a:lnSpc>
                <a:spcPct val="100000"/>
              </a:lnSpc>
            </a:pPr>
            <a:r>
              <a:rPr lang="pl-PL" dirty="0"/>
              <a:t>Karolina Rzechuła – </a:t>
            </a:r>
            <a:r>
              <a:rPr lang="pl-PL" dirty="0" err="1"/>
              <a:t>Int</a:t>
            </a:r>
            <a:r>
              <a:rPr lang="pl-PL" dirty="0"/>
              <a:t>. Projects </a:t>
            </a:r>
            <a:r>
              <a:rPr lang="pl-PL" dirty="0" smtClean="0"/>
              <a:t>Assistant</a:t>
            </a:r>
            <a:endParaRPr lang="pl-PL" dirty="0"/>
          </a:p>
          <a:p>
            <a:pPr>
              <a:lnSpc>
                <a:spcPct val="100000"/>
              </a:lnSpc>
            </a:pPr>
            <a:r>
              <a:rPr lang="pl-PL" dirty="0" smtClean="0"/>
              <a:t>Eliza Wiącek Panas– </a:t>
            </a:r>
            <a:r>
              <a:rPr lang="pl-PL" dirty="0" err="1"/>
              <a:t>Int</a:t>
            </a:r>
            <a:r>
              <a:rPr lang="pl-PL" dirty="0"/>
              <a:t>. Projects Assistant</a:t>
            </a:r>
          </a:p>
        </p:txBody>
      </p:sp>
      <p:pic>
        <p:nvPicPr>
          <p:cNvPr id="3" name="Obraz 2"/>
          <p:cNvPicPr>
            <a:picLocks noChangeAspect="1"/>
          </p:cNvPicPr>
          <p:nvPr/>
        </p:nvPicPr>
        <p:blipFill>
          <a:blip r:embed="rId3"/>
          <a:stretch>
            <a:fillRect/>
          </a:stretch>
        </p:blipFill>
        <p:spPr>
          <a:xfrm>
            <a:off x="0" y="-45406"/>
            <a:ext cx="4600038" cy="6903406"/>
          </a:xfrm>
          <a:prstGeom prst="rect">
            <a:avLst/>
          </a:prstGeom>
        </p:spPr>
      </p:pic>
      <p:pic>
        <p:nvPicPr>
          <p:cNvPr id="5" name="Obraz 4">
            <a:hlinkClick r:id="rId4"/>
          </p:cNvPr>
          <p:cNvPicPr>
            <a:picLocks noChangeAspect="1"/>
          </p:cNvPicPr>
          <p:nvPr/>
        </p:nvPicPr>
        <p:blipFill>
          <a:blip r:embed="rId5"/>
          <a:stretch>
            <a:fillRect/>
          </a:stretch>
        </p:blipFill>
        <p:spPr>
          <a:xfrm>
            <a:off x="6424300" y="4773573"/>
            <a:ext cx="329213" cy="335309"/>
          </a:xfrm>
          <a:prstGeom prst="rect">
            <a:avLst/>
          </a:prstGeom>
        </p:spPr>
      </p:pic>
      <p:pic>
        <p:nvPicPr>
          <p:cNvPr id="10" name="Obraz 15">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24300" y="5138116"/>
            <a:ext cx="33178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a:hlinkClick r:id="rId8"/>
          </p:cNvPr>
          <p:cNvPicPr>
            <a:picLocks noChangeAspect="1"/>
          </p:cNvPicPr>
          <p:nvPr/>
        </p:nvPicPr>
        <p:blipFill>
          <a:blip r:embed="rId5"/>
          <a:stretch>
            <a:fillRect/>
          </a:stretch>
        </p:blipFill>
        <p:spPr>
          <a:xfrm>
            <a:off x="6424300" y="5498540"/>
            <a:ext cx="329213" cy="335309"/>
          </a:xfrm>
          <a:prstGeom prst="rect">
            <a:avLst/>
          </a:prstGeom>
        </p:spPr>
      </p:pic>
      <p:pic>
        <p:nvPicPr>
          <p:cNvPr id="14" name="Obraz 15">
            <a:hlinkClick r:id="rId9"/>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30691" y="5873473"/>
            <a:ext cx="33178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Obraz 15">
            <a:hlinkClick r:id="rId10"/>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30691" y="6244450"/>
            <a:ext cx="33178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677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 name="Picture Placeholder 19" descr="Seedling Black and white close up">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pic>
        <p:nvPicPr>
          <p:cNvPr id="3" name="Obraz 2"/>
          <p:cNvPicPr>
            <a:picLocks noChangeAspect="1"/>
          </p:cNvPicPr>
          <p:nvPr/>
        </p:nvPicPr>
        <p:blipFill rotWithShape="1">
          <a:blip r:embed="rId4"/>
          <a:srcRect t="-734" b="65"/>
          <a:stretch/>
        </p:blipFill>
        <p:spPr>
          <a:xfrm>
            <a:off x="-242888" y="-190499"/>
            <a:ext cx="12677775" cy="7181850"/>
          </a:xfrm>
          <a:prstGeom prst="rect">
            <a:avLst/>
          </a:prstGeo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7193943" y="3045437"/>
            <a:ext cx="4941477" cy="610863"/>
          </a:xfrm>
        </p:spPr>
        <p:txBody>
          <a:bodyPr/>
          <a:lstStyle/>
          <a:p>
            <a:r>
              <a:rPr lang="pl-PL" dirty="0" err="1" smtClean="0"/>
              <a:t>About</a:t>
            </a:r>
            <a:r>
              <a:rPr lang="pl-PL" dirty="0" smtClean="0"/>
              <a:t> ISAAC</a:t>
            </a:r>
            <a:endParaRPr lang="en-US" dirty="0"/>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7049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a:xfrm>
            <a:off x="726936" y="1250691"/>
            <a:ext cx="4941477" cy="610863"/>
          </a:xfrm>
        </p:spPr>
        <p:txBody>
          <a:bodyPr/>
          <a:lstStyle/>
          <a:p>
            <a:r>
              <a:rPr lang="pl-PL" dirty="0" err="1" smtClean="0"/>
              <a:t>Aim</a:t>
            </a:r>
            <a:r>
              <a:rPr lang="pl-PL" dirty="0" smtClean="0"/>
              <a:t> of the </a:t>
            </a:r>
            <a:r>
              <a:rPr lang="pl-PL" dirty="0" err="1" smtClean="0"/>
              <a:t>project</a:t>
            </a:r>
            <a:endParaRPr lang="en-US" dirty="0"/>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726937" y="2318852"/>
            <a:ext cx="4641898" cy="3615048"/>
          </a:xfrm>
        </p:spPr>
        <p:txBody>
          <a:bodyPr/>
          <a:lstStyle/>
          <a:p>
            <a:pPr algn="just"/>
            <a:r>
              <a:rPr lang="en-US" sz="1500" dirty="0"/>
              <a:t>The purpose of the project is to create a </a:t>
            </a:r>
            <a:r>
              <a:rPr lang="en-US" sz="1500" b="1" dirty="0"/>
              <a:t>cooperation network</a:t>
            </a:r>
            <a:r>
              <a:rPr lang="en-US" sz="1500" dirty="0"/>
              <a:t> and to create a </a:t>
            </a:r>
            <a:r>
              <a:rPr lang="en-US" sz="1500" b="1" dirty="0"/>
              <a:t>model of support </a:t>
            </a:r>
            <a:r>
              <a:rPr lang="en-US" sz="1500" dirty="0"/>
              <a:t>for international students and </a:t>
            </a:r>
            <a:r>
              <a:rPr lang="en-US" sz="1500" b="1" dirty="0"/>
              <a:t>useful tools </a:t>
            </a:r>
            <a:r>
              <a:rPr lang="en-US" sz="1500" dirty="0"/>
              <a:t>that will help them adapt to the new environment, in order to strengthen the international character of universities from countries less attractive to students, based on the experience of more attractive countries. </a:t>
            </a:r>
            <a:endParaRPr lang="pl-PL" sz="1500" dirty="0" smtClean="0"/>
          </a:p>
          <a:p>
            <a:pPr algn="just"/>
            <a:r>
              <a:rPr lang="en-US" sz="1500" dirty="0"/>
              <a:t>The </a:t>
            </a:r>
            <a:r>
              <a:rPr lang="pl-PL" sz="1500" dirty="0" err="1" smtClean="0"/>
              <a:t>aim</a:t>
            </a:r>
            <a:r>
              <a:rPr lang="pl-PL" sz="1500" dirty="0" smtClean="0"/>
              <a:t> </a:t>
            </a:r>
            <a:r>
              <a:rPr lang="en-US" sz="1500" dirty="0" smtClean="0"/>
              <a:t>of </a:t>
            </a:r>
            <a:r>
              <a:rPr lang="en-US" sz="1500" dirty="0"/>
              <a:t>the project is </a:t>
            </a:r>
            <a:r>
              <a:rPr lang="en-US" sz="1500" b="1" dirty="0"/>
              <a:t>to study the needs and problems</a:t>
            </a:r>
            <a:r>
              <a:rPr lang="en-US" sz="1500" dirty="0"/>
              <a:t> of international students and create </a:t>
            </a:r>
            <a:r>
              <a:rPr lang="en-US" sz="1500" b="1" dirty="0"/>
              <a:t>materials and </a:t>
            </a:r>
            <a:r>
              <a:rPr lang="en-US" sz="1500" b="1" dirty="0" smtClean="0"/>
              <a:t>guide</a:t>
            </a:r>
            <a:r>
              <a:rPr lang="pl-PL" sz="1500" b="1" dirty="0" err="1" smtClean="0"/>
              <a:t>book</a:t>
            </a:r>
            <a:r>
              <a:rPr lang="en-US" sz="1500" b="1" dirty="0" smtClean="0"/>
              <a:t>s </a:t>
            </a:r>
            <a:r>
              <a:rPr lang="en-US" sz="1500" dirty="0"/>
              <a:t>to facilitate the acclimatization of students abroad and improve cooperation with university staff. </a:t>
            </a:r>
            <a:endParaRPr lang="pl-PL" sz="1500" dirty="0" smtClean="0"/>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pPr/>
              <a:t>3</a:t>
            </a:fld>
            <a:endParaRPr lang="en-US" dirty="0"/>
          </a:p>
        </p:txBody>
      </p:sp>
      <p:pic>
        <p:nvPicPr>
          <p:cNvPr id="5" name="Symbol zastępczy obrazu 4"/>
          <p:cNvPicPr>
            <a:picLocks noGrp="1" noChangeAspect="1"/>
          </p:cNvPicPr>
          <p:nvPr>
            <p:ph type="pic" sz="quarter" idx="13"/>
          </p:nvPr>
        </p:nvPicPr>
        <p:blipFill>
          <a:blip r:embed="rId2"/>
          <a:srcRect l="20547" r="20547"/>
          <a:stretch>
            <a:fillRect/>
          </a:stretch>
        </p:blipFill>
        <p:spPr>
          <a:prstGeom prst="rect">
            <a:avLst/>
          </a:prstGeom>
        </p:spPr>
      </p:pic>
      <p:grpSp>
        <p:nvGrpSpPr>
          <p:cNvPr id="6" name="Grupa 5"/>
          <p:cNvGrpSpPr/>
          <p:nvPr/>
        </p:nvGrpSpPr>
        <p:grpSpPr>
          <a:xfrm>
            <a:off x="401365" y="97184"/>
            <a:ext cx="5267048" cy="648518"/>
            <a:chOff x="401365" y="97184"/>
            <a:chExt cx="5267048" cy="648518"/>
          </a:xfrm>
        </p:grpSpPr>
        <p:pic>
          <p:nvPicPr>
            <p:cNvPr id="8" name="Obraz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5" y="174172"/>
              <a:ext cx="2172285" cy="494542"/>
            </a:xfrm>
            <a:prstGeom prst="rect">
              <a:avLst/>
            </a:prstGeom>
          </p:spPr>
        </p:pic>
        <p:pic>
          <p:nvPicPr>
            <p:cNvPr id="9" name="Obraz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370490" y="97184"/>
              <a:ext cx="2297923" cy="648518"/>
            </a:xfrm>
            <a:prstGeom prst="rect">
              <a:avLst/>
            </a:prstGeom>
          </p:spPr>
        </p:pic>
      </p:grpSp>
      <p:pic>
        <p:nvPicPr>
          <p:cNvPr id="10" name="Obraz 9"/>
          <p:cNvPicPr>
            <a:picLocks noChangeAspect="1"/>
          </p:cNvPicPr>
          <p:nvPr/>
        </p:nvPicPr>
        <p:blipFill>
          <a:blip r:embed="rId5"/>
          <a:stretch>
            <a:fillRect/>
          </a:stretch>
        </p:blipFill>
        <p:spPr>
          <a:xfrm>
            <a:off x="11201651" y="0"/>
            <a:ext cx="990349" cy="987568"/>
          </a:xfrm>
          <a:prstGeom prst="rect">
            <a:avLst/>
          </a:prstGeom>
        </p:spPr>
      </p:pic>
    </p:spTree>
    <p:extLst>
      <p:ext uri="{BB962C8B-B14F-4D97-AF65-F5344CB8AC3E}">
        <p14:creationId xmlns:p14="http://schemas.microsoft.com/office/powerpoint/2010/main" val="391246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71550" y="1127812"/>
            <a:ext cx="7532277" cy="610863"/>
          </a:xfrm>
        </p:spPr>
        <p:txBody>
          <a:bodyPr/>
          <a:lstStyle/>
          <a:p>
            <a:r>
              <a:rPr lang="pl-PL" dirty="0" smtClean="0"/>
              <a:t>Target </a:t>
            </a:r>
            <a:r>
              <a:rPr lang="pl-PL" dirty="0" err="1" smtClean="0"/>
              <a:t>groups</a:t>
            </a:r>
            <a:endParaRPr lang="en-US" dirty="0"/>
          </a:p>
        </p:txBody>
      </p:sp>
      <p:sp>
        <p:nvSpPr>
          <p:cNvPr id="6" name="Text Placeholder 5">
            <a:extLst>
              <a:ext uri="{FF2B5EF4-FFF2-40B4-BE49-F238E27FC236}">
                <a16:creationId xmlns:a16="http://schemas.microsoft.com/office/drawing/2014/main" id="{EA1E2644-1BD8-DB4D-B01F-F617AABF793F}"/>
              </a:ext>
            </a:extLst>
          </p:cNvPr>
          <p:cNvSpPr>
            <a:spLocks noGrp="1"/>
          </p:cNvSpPr>
          <p:nvPr>
            <p:ph type="body" sz="quarter" idx="11"/>
          </p:nvPr>
        </p:nvSpPr>
        <p:spPr>
          <a:xfrm>
            <a:off x="952500" y="4751602"/>
            <a:ext cx="2133600" cy="205837"/>
          </a:xfrm>
        </p:spPr>
        <p:txBody>
          <a:bodyPr/>
          <a:lstStyle/>
          <a:p>
            <a:pPr algn="ctr"/>
            <a:r>
              <a:rPr lang="pl-PL" dirty="0" err="1" smtClean="0"/>
              <a:t>Domestic</a:t>
            </a:r>
            <a:r>
              <a:rPr lang="pl-PL" dirty="0" smtClean="0"/>
              <a:t> and </a:t>
            </a:r>
            <a:r>
              <a:rPr lang="pl-PL" dirty="0" err="1" smtClean="0"/>
              <a:t>international</a:t>
            </a:r>
            <a:r>
              <a:rPr lang="pl-PL" dirty="0" smtClean="0"/>
              <a:t> students</a:t>
            </a:r>
            <a:endParaRPr lang="en-US" dirty="0"/>
          </a:p>
          <a:p>
            <a:pPr algn="ctr"/>
            <a:endParaRPr lang="en-US" dirty="0"/>
          </a:p>
        </p:txBody>
      </p:sp>
      <p:sp>
        <p:nvSpPr>
          <p:cNvPr id="8" name="Text Placeholder 7">
            <a:extLst>
              <a:ext uri="{FF2B5EF4-FFF2-40B4-BE49-F238E27FC236}">
                <a16:creationId xmlns:a16="http://schemas.microsoft.com/office/drawing/2014/main" id="{AF43A531-88E8-744E-9BB5-FD05029B1D21}"/>
              </a:ext>
            </a:extLst>
          </p:cNvPr>
          <p:cNvSpPr>
            <a:spLocks noGrp="1"/>
          </p:cNvSpPr>
          <p:nvPr>
            <p:ph type="body" sz="quarter" idx="15"/>
          </p:nvPr>
        </p:nvSpPr>
        <p:spPr>
          <a:xfrm>
            <a:off x="3663042" y="4751602"/>
            <a:ext cx="2128157" cy="205837"/>
          </a:xfrm>
        </p:spPr>
        <p:txBody>
          <a:bodyPr/>
          <a:lstStyle/>
          <a:p>
            <a:pPr algn="ctr"/>
            <a:r>
              <a:rPr lang="pl-PL" dirty="0" err="1" smtClean="0"/>
              <a:t>Lecturers</a:t>
            </a:r>
            <a:r>
              <a:rPr lang="pl-PL" dirty="0" smtClean="0"/>
              <a:t>, </a:t>
            </a:r>
            <a:r>
              <a:rPr lang="pl-PL" dirty="0" err="1" smtClean="0"/>
              <a:t>educators</a:t>
            </a:r>
            <a:r>
              <a:rPr lang="pl-PL" dirty="0" smtClean="0"/>
              <a:t>, </a:t>
            </a:r>
            <a:r>
              <a:rPr lang="pl-PL" dirty="0" err="1" smtClean="0"/>
              <a:t>people</a:t>
            </a:r>
            <a:r>
              <a:rPr lang="pl-PL" dirty="0" smtClean="0"/>
              <a:t> </a:t>
            </a:r>
            <a:r>
              <a:rPr lang="pl-PL" dirty="0" err="1" smtClean="0"/>
              <a:t>leading</a:t>
            </a:r>
            <a:r>
              <a:rPr lang="pl-PL" dirty="0" smtClean="0"/>
              <a:t> </a:t>
            </a:r>
            <a:r>
              <a:rPr lang="pl-PL" dirty="0" err="1" smtClean="0"/>
              <a:t>classess</a:t>
            </a:r>
            <a:endParaRPr lang="en-US" dirty="0"/>
          </a:p>
        </p:txBody>
      </p:sp>
      <p:sp>
        <p:nvSpPr>
          <p:cNvPr id="10" name="Text Placeholder 9">
            <a:extLst>
              <a:ext uri="{FF2B5EF4-FFF2-40B4-BE49-F238E27FC236}">
                <a16:creationId xmlns:a16="http://schemas.microsoft.com/office/drawing/2014/main" id="{1DF7B21D-37D3-8344-AC78-C169C79D3D2A}"/>
              </a:ext>
            </a:extLst>
          </p:cNvPr>
          <p:cNvSpPr>
            <a:spLocks noGrp="1"/>
          </p:cNvSpPr>
          <p:nvPr>
            <p:ph type="body" sz="quarter" idx="31"/>
          </p:nvPr>
        </p:nvSpPr>
        <p:spPr>
          <a:xfrm>
            <a:off x="6367054" y="4751602"/>
            <a:ext cx="2129245" cy="205837"/>
          </a:xfrm>
        </p:spPr>
        <p:txBody>
          <a:bodyPr/>
          <a:lstStyle/>
          <a:p>
            <a:pPr algn="ctr"/>
            <a:r>
              <a:rPr lang="pl-PL" dirty="0" smtClean="0"/>
              <a:t>Mobility </a:t>
            </a:r>
            <a:r>
              <a:rPr lang="pl-PL" dirty="0" err="1" smtClean="0"/>
              <a:t>programmes</a:t>
            </a:r>
            <a:r>
              <a:rPr lang="pl-PL" dirty="0" smtClean="0"/>
              <a:t> </a:t>
            </a:r>
            <a:r>
              <a:rPr lang="pl-PL" dirty="0" err="1" smtClean="0"/>
              <a:t>coordinators</a:t>
            </a:r>
            <a:r>
              <a:rPr lang="pl-PL" dirty="0" smtClean="0"/>
              <a:t> </a:t>
            </a:r>
            <a:r>
              <a:rPr lang="pl-PL" dirty="0" err="1" smtClean="0"/>
              <a:t>at</a:t>
            </a:r>
            <a:r>
              <a:rPr lang="pl-PL" dirty="0" smtClean="0"/>
              <a:t> </a:t>
            </a:r>
            <a:r>
              <a:rPr lang="pl-PL" dirty="0" err="1" smtClean="0"/>
              <a:t>universities</a:t>
            </a:r>
            <a:endParaRPr lang="en-US" dirty="0"/>
          </a:p>
        </p:txBody>
      </p:sp>
      <p:sp>
        <p:nvSpPr>
          <p:cNvPr id="12" name="Text Placeholder 11">
            <a:extLst>
              <a:ext uri="{FF2B5EF4-FFF2-40B4-BE49-F238E27FC236}">
                <a16:creationId xmlns:a16="http://schemas.microsoft.com/office/drawing/2014/main" id="{70695B8F-A3CD-4845-8150-758480179C28}"/>
              </a:ext>
            </a:extLst>
          </p:cNvPr>
          <p:cNvSpPr>
            <a:spLocks noGrp="1"/>
          </p:cNvSpPr>
          <p:nvPr>
            <p:ph type="body" sz="quarter" idx="21"/>
          </p:nvPr>
        </p:nvSpPr>
        <p:spPr>
          <a:xfrm>
            <a:off x="9110254" y="4751602"/>
            <a:ext cx="2129245" cy="205837"/>
          </a:xfrm>
        </p:spPr>
        <p:txBody>
          <a:bodyPr/>
          <a:lstStyle/>
          <a:p>
            <a:pPr algn="ctr"/>
            <a:r>
              <a:rPr lang="en-US" dirty="0"/>
              <a:t>University staff working </a:t>
            </a:r>
            <a:r>
              <a:rPr lang="en-US" dirty="0" smtClean="0"/>
              <a:t>with</a:t>
            </a:r>
            <a:r>
              <a:rPr lang="pl-PL" dirty="0" smtClean="0"/>
              <a:t> </a:t>
            </a:r>
            <a:r>
              <a:rPr lang="pl-PL" dirty="0" err="1" smtClean="0"/>
              <a:t>international</a:t>
            </a:r>
            <a:r>
              <a:rPr lang="en-US" dirty="0" smtClean="0"/>
              <a:t> students</a:t>
            </a:r>
            <a:endParaRPr lang="en-US" dirty="0"/>
          </a:p>
        </p:txBody>
      </p:sp>
      <p:sp>
        <p:nvSpPr>
          <p:cNvPr id="17" name="Slide Number Placeholder 16">
            <a:extLst>
              <a:ext uri="{FF2B5EF4-FFF2-40B4-BE49-F238E27FC236}">
                <a16:creationId xmlns:a16="http://schemas.microsoft.com/office/drawing/2014/main" id="{32DA2B67-BDBB-C945-988B-6C0D86F697CE}"/>
              </a:ext>
            </a:extLst>
          </p:cNvPr>
          <p:cNvSpPr>
            <a:spLocks noGrp="1"/>
          </p:cNvSpPr>
          <p:nvPr>
            <p:ph type="sldNum" sz="quarter" idx="34"/>
          </p:nvPr>
        </p:nvSpPr>
        <p:spPr>
          <a:xfrm>
            <a:off x="971550" y="6332220"/>
            <a:ext cx="523240" cy="247651"/>
          </a:xfrm>
        </p:spPr>
        <p:txBody>
          <a:bodyPr/>
          <a:lstStyle/>
          <a:p>
            <a:fld id="{294A09A9-5501-47C1-A89A-A340965A2BE2}" type="slidenum">
              <a:rPr lang="en-US" smtClean="0"/>
              <a:pPr/>
              <a:t>4</a:t>
            </a:fld>
            <a:endParaRPr lang="en-US" dirty="0"/>
          </a:p>
        </p:txBody>
      </p:sp>
      <p:pic>
        <p:nvPicPr>
          <p:cNvPr id="18" name="Obraz 17"/>
          <p:cNvPicPr>
            <a:picLocks noChangeAspect="1"/>
          </p:cNvPicPr>
          <p:nvPr/>
        </p:nvPicPr>
        <p:blipFill rotWithShape="1">
          <a:blip r:embed="rId2"/>
          <a:srcRect l="20566" r="-49"/>
          <a:stretch/>
        </p:blipFill>
        <p:spPr>
          <a:xfrm>
            <a:off x="952501" y="2337740"/>
            <a:ext cx="2133600" cy="2037217"/>
          </a:xfrm>
          <a:prstGeom prst="rect">
            <a:avLst/>
          </a:prstGeom>
        </p:spPr>
      </p:pic>
      <p:pic>
        <p:nvPicPr>
          <p:cNvPr id="20" name="Obraz 19"/>
          <p:cNvPicPr>
            <a:picLocks noChangeAspect="1"/>
          </p:cNvPicPr>
          <p:nvPr/>
        </p:nvPicPr>
        <p:blipFill rotWithShape="1">
          <a:blip r:embed="rId3"/>
          <a:srcRect l="30367"/>
          <a:stretch/>
        </p:blipFill>
        <p:spPr>
          <a:xfrm>
            <a:off x="3658280" y="2337739"/>
            <a:ext cx="2123622" cy="2037217"/>
          </a:xfrm>
          <a:prstGeom prst="rect">
            <a:avLst/>
          </a:prstGeom>
        </p:spPr>
      </p:pic>
      <p:pic>
        <p:nvPicPr>
          <p:cNvPr id="22" name="Obraz 21"/>
          <p:cNvPicPr>
            <a:picLocks noChangeAspect="1"/>
          </p:cNvPicPr>
          <p:nvPr/>
        </p:nvPicPr>
        <p:blipFill rotWithShape="1">
          <a:blip r:embed="rId4"/>
          <a:srcRect l="1274" t="18602" r="1422" b="15988"/>
          <a:stretch/>
        </p:blipFill>
        <p:spPr>
          <a:xfrm>
            <a:off x="6347869" y="2337739"/>
            <a:ext cx="2148430" cy="2037217"/>
          </a:xfrm>
          <a:prstGeom prst="rect">
            <a:avLst/>
          </a:prstGeom>
        </p:spPr>
      </p:pic>
      <p:pic>
        <p:nvPicPr>
          <p:cNvPr id="23" name="Obraz 22"/>
          <p:cNvPicPr>
            <a:picLocks noChangeAspect="1"/>
          </p:cNvPicPr>
          <p:nvPr/>
        </p:nvPicPr>
        <p:blipFill rotWithShape="1">
          <a:blip r:embed="rId5"/>
          <a:srcRect l="15449" r="14637"/>
          <a:stretch/>
        </p:blipFill>
        <p:spPr>
          <a:xfrm>
            <a:off x="9127785" y="2337739"/>
            <a:ext cx="2142309" cy="2046896"/>
          </a:xfrm>
          <a:prstGeom prst="rect">
            <a:avLst/>
          </a:prstGeom>
        </p:spPr>
      </p:pic>
      <p:pic>
        <p:nvPicPr>
          <p:cNvPr id="16" name="Obraz 15"/>
          <p:cNvPicPr>
            <a:picLocks noChangeAspect="1"/>
          </p:cNvPicPr>
          <p:nvPr/>
        </p:nvPicPr>
        <p:blipFill>
          <a:blip r:embed="rId6"/>
          <a:stretch>
            <a:fillRect/>
          </a:stretch>
        </p:blipFill>
        <p:spPr>
          <a:xfrm>
            <a:off x="11084084" y="26126"/>
            <a:ext cx="990349" cy="987568"/>
          </a:xfrm>
          <a:prstGeom prst="rect">
            <a:avLst/>
          </a:prstGeom>
        </p:spPr>
      </p:pic>
    </p:spTree>
    <p:extLst>
      <p:ext uri="{BB962C8B-B14F-4D97-AF65-F5344CB8AC3E}">
        <p14:creationId xmlns:p14="http://schemas.microsoft.com/office/powerpoint/2010/main" val="188845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lstStyle/>
          <a:p>
            <a:r>
              <a:rPr lang="pl-PL" dirty="0" smtClean="0"/>
              <a:t>Partners</a:t>
            </a:r>
            <a:endParaRPr lang="en-US" dirty="0"/>
          </a:p>
        </p:txBody>
      </p:sp>
      <p:sp>
        <p:nvSpPr>
          <p:cNvPr id="16" name="Symbol zastępczy tekstu 15"/>
          <p:cNvSpPr>
            <a:spLocks noGrp="1"/>
          </p:cNvSpPr>
          <p:nvPr>
            <p:ph type="body" sz="quarter" idx="14"/>
          </p:nvPr>
        </p:nvSpPr>
        <p:spPr>
          <a:xfrm>
            <a:off x="829313" y="3103685"/>
            <a:ext cx="3873316" cy="315915"/>
          </a:xfrm>
        </p:spPr>
        <p:txBody>
          <a:bodyPr/>
          <a:lstStyle/>
          <a:p>
            <a:r>
              <a:rPr lang="pt-BR" dirty="0"/>
              <a:t>COFAC COOPERATIVA DE FORMACAO E ANIMACAO CULTURAL CRL</a:t>
            </a:r>
            <a:endParaRPr lang="pl-PL" dirty="0"/>
          </a:p>
        </p:txBody>
      </p:sp>
      <p:sp>
        <p:nvSpPr>
          <p:cNvPr id="18" name="Symbol zastępczy tekstu 17"/>
          <p:cNvSpPr>
            <a:spLocks noGrp="1"/>
          </p:cNvSpPr>
          <p:nvPr>
            <p:ph type="body" sz="quarter" idx="16"/>
          </p:nvPr>
        </p:nvSpPr>
        <p:spPr>
          <a:xfrm>
            <a:off x="2626460" y="4829144"/>
            <a:ext cx="4838700" cy="315915"/>
          </a:xfrm>
        </p:spPr>
        <p:txBody>
          <a:bodyPr/>
          <a:lstStyle/>
          <a:p>
            <a:r>
              <a:rPr lang="pl-PL" dirty="0"/>
              <a:t>PROFICIO SKOPJE</a:t>
            </a:r>
          </a:p>
        </p:txBody>
      </p:sp>
      <p:sp>
        <p:nvSpPr>
          <p:cNvPr id="20" name="Symbol zastępczy tekstu 19"/>
          <p:cNvSpPr>
            <a:spLocks noGrp="1"/>
          </p:cNvSpPr>
          <p:nvPr>
            <p:ph type="body" sz="quarter" idx="18"/>
          </p:nvPr>
        </p:nvSpPr>
        <p:spPr>
          <a:xfrm>
            <a:off x="7465160" y="3103685"/>
            <a:ext cx="4838700" cy="315915"/>
          </a:xfrm>
        </p:spPr>
        <p:txBody>
          <a:bodyPr/>
          <a:lstStyle/>
          <a:p>
            <a:r>
              <a:rPr lang="pl-PL" dirty="0"/>
              <a:t>PANEPISTIMIO THESSALIAS</a:t>
            </a:r>
          </a:p>
        </p:txBody>
      </p:sp>
      <p:sp>
        <p:nvSpPr>
          <p:cNvPr id="22" name="Symbol zastępczy tekstu 21"/>
          <p:cNvSpPr>
            <a:spLocks noGrp="1"/>
          </p:cNvSpPr>
          <p:nvPr>
            <p:ph type="body" sz="quarter" idx="20"/>
          </p:nvPr>
        </p:nvSpPr>
        <p:spPr>
          <a:xfrm>
            <a:off x="5711310" y="4797100"/>
            <a:ext cx="3856436" cy="315915"/>
          </a:xfrm>
        </p:spPr>
        <p:txBody>
          <a:bodyPr/>
          <a:lstStyle/>
          <a:p>
            <a:r>
              <a:rPr lang="es-ES" dirty="0" smtClean="0"/>
              <a:t>FUNDACION ETEA PARA EL DESARROLLO Y LA COOPERACIÓN</a:t>
            </a:r>
            <a:endParaRPr lang="pl-PL" dirty="0"/>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4294967295"/>
          </p:nvPr>
        </p:nvSpPr>
        <p:spPr>
          <a:xfrm>
            <a:off x="440148" y="6328153"/>
            <a:ext cx="523875" cy="247650"/>
          </a:xfrm>
        </p:spPr>
        <p:txBody>
          <a:bodyPr/>
          <a:lstStyle/>
          <a:p>
            <a:fld id="{294A09A9-5501-47C1-A89A-A340965A2BE2}" type="slidenum">
              <a:rPr lang="en-US" smtClean="0"/>
              <a:pPr/>
              <a:t>5</a:t>
            </a:fld>
            <a:endParaRPr lang="en-US" dirty="0"/>
          </a:p>
        </p:txBody>
      </p:sp>
      <p:sp>
        <p:nvSpPr>
          <p:cNvPr id="24" name="Symbol zastępczy tekstu 15"/>
          <p:cNvSpPr>
            <a:spLocks noGrp="1"/>
          </p:cNvSpPr>
          <p:nvPr>
            <p:ph type="body" sz="quarter" idx="14"/>
          </p:nvPr>
        </p:nvSpPr>
        <p:spPr>
          <a:xfrm>
            <a:off x="2855398" y="2181464"/>
            <a:ext cx="5711823" cy="315915"/>
          </a:xfrm>
        </p:spPr>
        <p:txBody>
          <a:bodyPr/>
          <a:lstStyle/>
          <a:p>
            <a:pPr algn="ctr"/>
            <a:r>
              <a:rPr lang="pl-PL" dirty="0" smtClean="0"/>
              <a:t>WSEI UNIVERSITY</a:t>
            </a:r>
            <a:endParaRPr lang="pl-PL" dirty="0"/>
          </a:p>
        </p:txBody>
      </p:sp>
      <p:pic>
        <p:nvPicPr>
          <p:cNvPr id="25" name="Obraz 2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3875" y="3654800"/>
            <a:ext cx="3322978" cy="1219458"/>
          </a:xfrm>
          <a:prstGeom prst="rect">
            <a:avLst/>
          </a:prstGeom>
        </p:spPr>
      </p:pic>
      <p:pic>
        <p:nvPicPr>
          <p:cNvPr id="26" name="Obraz 2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72590" y="5384889"/>
            <a:ext cx="1174263" cy="1067089"/>
          </a:xfrm>
          <a:prstGeom prst="rect">
            <a:avLst/>
          </a:prstGeom>
        </p:spPr>
      </p:pic>
      <p:pic>
        <p:nvPicPr>
          <p:cNvPr id="27" name="Obraz 2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11310" y="5384889"/>
            <a:ext cx="3060039" cy="1228082"/>
          </a:xfrm>
          <a:prstGeom prst="rect">
            <a:avLst/>
          </a:prstGeom>
        </p:spPr>
      </p:pic>
      <p:pic>
        <p:nvPicPr>
          <p:cNvPr id="31" name="Obraz 30"/>
          <p:cNvPicPr>
            <a:picLocks noChangeAspect="1"/>
          </p:cNvPicPr>
          <p:nvPr/>
        </p:nvPicPr>
        <p:blipFill>
          <a:blip r:embed="rId5"/>
          <a:stretch>
            <a:fillRect/>
          </a:stretch>
        </p:blipFill>
        <p:spPr>
          <a:xfrm>
            <a:off x="7575767" y="3556222"/>
            <a:ext cx="928153" cy="808552"/>
          </a:xfrm>
          <a:prstGeom prst="rect">
            <a:avLst/>
          </a:prstGeom>
        </p:spPr>
      </p:pic>
      <p:pic>
        <p:nvPicPr>
          <p:cNvPr id="33" name="Obraz 32"/>
          <p:cNvPicPr>
            <a:picLocks noChangeAspect="1"/>
          </p:cNvPicPr>
          <p:nvPr/>
        </p:nvPicPr>
        <p:blipFill>
          <a:blip r:embed="rId6"/>
          <a:stretch>
            <a:fillRect/>
          </a:stretch>
        </p:blipFill>
        <p:spPr>
          <a:xfrm>
            <a:off x="11201651" y="0"/>
            <a:ext cx="990349" cy="987568"/>
          </a:xfrm>
          <a:prstGeom prst="rect">
            <a:avLst/>
          </a:prstGeom>
        </p:spPr>
      </p:pic>
      <p:pic>
        <p:nvPicPr>
          <p:cNvPr id="2" name="Obraz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4379" y="2497379"/>
            <a:ext cx="3246950" cy="915609"/>
          </a:xfrm>
          <a:prstGeom prst="rect">
            <a:avLst/>
          </a:prstGeom>
        </p:spPr>
      </p:pic>
    </p:spTree>
    <p:extLst>
      <p:ext uri="{BB962C8B-B14F-4D97-AF65-F5344CB8AC3E}">
        <p14:creationId xmlns:p14="http://schemas.microsoft.com/office/powerpoint/2010/main" val="3113302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971550" y="1033401"/>
            <a:ext cx="8584926" cy="610863"/>
          </a:xfrm>
        </p:spPr>
        <p:txBody>
          <a:bodyPr>
            <a:normAutofit fontScale="90000"/>
          </a:bodyPr>
          <a:lstStyle/>
          <a:p>
            <a:r>
              <a:rPr lang="en-US" dirty="0" smtClean="0"/>
              <a:t>ITS NOT ONLY THE HOT WEATHER THAT BRINGS STUDENTS IN</a:t>
            </a:r>
            <a:r>
              <a:rPr lang="pl-PL" dirty="0" smtClean="0"/>
              <a:t>! </a:t>
            </a:r>
            <a:br>
              <a:rPr lang="pl-PL" dirty="0" smtClean="0"/>
            </a:br>
            <a:r>
              <a:rPr lang="pl-PL" sz="2000" b="0" spc="0" dirty="0">
                <a:solidFill>
                  <a:schemeClr val="tx2"/>
                </a:solidFill>
                <a:ea typeface="+mn-ea"/>
                <a:cs typeface="+mn-cs"/>
              </a:rPr>
              <a:t>EUROSTAT, 2015 </a:t>
            </a:r>
            <a:endParaRPr lang="en-US" sz="2000" b="0" spc="0" dirty="0">
              <a:solidFill>
                <a:schemeClr val="tx2"/>
              </a:solidFill>
              <a:ea typeface="+mn-ea"/>
              <a:cs typeface="+mn-cs"/>
            </a:endParaRPr>
          </a:p>
        </p:txBody>
      </p:sp>
      <p:sp>
        <p:nvSpPr>
          <p:cNvPr id="45" name="Text Placeholder 44">
            <a:extLst>
              <a:ext uri="{FF2B5EF4-FFF2-40B4-BE49-F238E27FC236}">
                <a16:creationId xmlns:a16="http://schemas.microsoft.com/office/drawing/2014/main" id="{803A1E73-C790-447A-974F-B3ADB50149F7}"/>
              </a:ext>
            </a:extLst>
          </p:cNvPr>
          <p:cNvSpPr>
            <a:spLocks noGrp="1"/>
          </p:cNvSpPr>
          <p:nvPr>
            <p:ph type="body" sz="quarter" idx="12"/>
          </p:nvPr>
        </p:nvSpPr>
        <p:spPr/>
        <p:txBody>
          <a:bodyPr/>
          <a:lstStyle/>
          <a:p>
            <a:r>
              <a:rPr lang="pl-PL" dirty="0" smtClean="0"/>
              <a:t>Students</a:t>
            </a:r>
            <a:endParaRPr lang="en-US" dirty="0"/>
          </a:p>
        </p:txBody>
      </p:sp>
      <p:sp>
        <p:nvSpPr>
          <p:cNvPr id="44" name="Text Placeholder 43">
            <a:extLst>
              <a:ext uri="{FF2B5EF4-FFF2-40B4-BE49-F238E27FC236}">
                <a16:creationId xmlns:a16="http://schemas.microsoft.com/office/drawing/2014/main" id="{906E4DF9-127F-4650-8BAA-2521A37885B0}"/>
              </a:ext>
            </a:extLst>
          </p:cNvPr>
          <p:cNvSpPr>
            <a:spLocks noGrp="1"/>
          </p:cNvSpPr>
          <p:nvPr>
            <p:ph type="body" sz="quarter" idx="10"/>
          </p:nvPr>
        </p:nvSpPr>
        <p:spPr/>
        <p:txBody>
          <a:bodyPr/>
          <a:lstStyle/>
          <a:p>
            <a:pPr algn="just"/>
            <a:r>
              <a:rPr lang="pl-PL" dirty="0" err="1" smtClean="0"/>
              <a:t>There’s</a:t>
            </a:r>
            <a:r>
              <a:rPr lang="pl-PL" dirty="0" smtClean="0"/>
              <a:t> </a:t>
            </a:r>
            <a:r>
              <a:rPr lang="en-US" dirty="0" smtClean="0"/>
              <a:t>around </a:t>
            </a:r>
            <a:r>
              <a:rPr lang="en-US" dirty="0"/>
              <a:t>1.6 million of international students studied in the countries of European Union</a:t>
            </a:r>
          </a:p>
        </p:txBody>
      </p:sp>
      <p:sp>
        <p:nvSpPr>
          <p:cNvPr id="46" name="Text Placeholder 45">
            <a:extLst>
              <a:ext uri="{FF2B5EF4-FFF2-40B4-BE49-F238E27FC236}">
                <a16:creationId xmlns:a16="http://schemas.microsoft.com/office/drawing/2014/main" id="{A09D80D2-95FB-43C6-96F8-7EF7737C28BA}"/>
              </a:ext>
            </a:extLst>
          </p:cNvPr>
          <p:cNvSpPr>
            <a:spLocks noGrp="1"/>
          </p:cNvSpPr>
          <p:nvPr>
            <p:ph type="body" sz="quarter" idx="13"/>
          </p:nvPr>
        </p:nvSpPr>
        <p:spPr>
          <a:xfrm>
            <a:off x="971550" y="3286211"/>
            <a:ext cx="4838700" cy="636754"/>
          </a:xfrm>
        </p:spPr>
        <p:txBody>
          <a:bodyPr/>
          <a:lstStyle/>
          <a:p>
            <a:pPr algn="just"/>
            <a:r>
              <a:rPr lang="pl-PL" dirty="0" err="1" smtClean="0"/>
              <a:t>Destination</a:t>
            </a:r>
            <a:r>
              <a:rPr lang="pl-PL" dirty="0" smtClean="0"/>
              <a:t> </a:t>
            </a:r>
            <a:r>
              <a:rPr lang="pl-PL" dirty="0" err="1" smtClean="0"/>
              <a:t>countries</a:t>
            </a:r>
            <a:r>
              <a:rPr lang="pl-PL" dirty="0" smtClean="0"/>
              <a:t>: t</a:t>
            </a:r>
            <a:r>
              <a:rPr lang="en-US" dirty="0" smtClean="0"/>
              <a:t>he </a:t>
            </a:r>
            <a:r>
              <a:rPr lang="en-US" dirty="0"/>
              <a:t>United Kingdom (which was part of the </a:t>
            </a:r>
            <a:r>
              <a:rPr lang="pl-PL" dirty="0" smtClean="0"/>
              <a:t>EU</a:t>
            </a:r>
            <a:r>
              <a:rPr lang="en-US" dirty="0" smtClean="0"/>
              <a:t> </a:t>
            </a:r>
            <a:r>
              <a:rPr lang="en-US" dirty="0"/>
              <a:t>at the time this survey was conducted), Germany, France and Spain</a:t>
            </a:r>
          </a:p>
        </p:txBody>
      </p:sp>
      <p:sp>
        <p:nvSpPr>
          <p:cNvPr id="51" name="Text Placeholder 50">
            <a:extLst>
              <a:ext uri="{FF2B5EF4-FFF2-40B4-BE49-F238E27FC236}">
                <a16:creationId xmlns:a16="http://schemas.microsoft.com/office/drawing/2014/main" id="{D582AC9C-B267-4C04-9E50-051DE433538C}"/>
              </a:ext>
            </a:extLst>
          </p:cNvPr>
          <p:cNvSpPr>
            <a:spLocks noGrp="1"/>
          </p:cNvSpPr>
          <p:nvPr>
            <p:ph type="body" sz="quarter" idx="18"/>
          </p:nvPr>
        </p:nvSpPr>
        <p:spPr>
          <a:xfrm>
            <a:off x="971550" y="4264653"/>
            <a:ext cx="4838700" cy="315915"/>
          </a:xfrm>
        </p:spPr>
        <p:txBody>
          <a:bodyPr/>
          <a:lstStyle/>
          <a:p>
            <a:r>
              <a:rPr lang="pl-PL" dirty="0" err="1" smtClean="0"/>
              <a:t>Why</a:t>
            </a:r>
            <a:r>
              <a:rPr lang="pl-PL" dirty="0" smtClean="0"/>
              <a:t> </a:t>
            </a:r>
            <a:r>
              <a:rPr lang="pl-PL" dirty="0" err="1" smtClean="0"/>
              <a:t>there</a:t>
            </a:r>
            <a:r>
              <a:rPr lang="pl-PL" dirty="0" smtClean="0"/>
              <a:t>?</a:t>
            </a:r>
            <a:endParaRPr lang="en-US" dirty="0"/>
          </a:p>
        </p:txBody>
      </p:sp>
      <p:sp>
        <p:nvSpPr>
          <p:cNvPr id="50" name="Text Placeholder 49">
            <a:extLst>
              <a:ext uri="{FF2B5EF4-FFF2-40B4-BE49-F238E27FC236}">
                <a16:creationId xmlns:a16="http://schemas.microsoft.com/office/drawing/2014/main" id="{C60A09F8-DA84-487F-81AC-337BE4A9F35B}"/>
              </a:ext>
            </a:extLst>
          </p:cNvPr>
          <p:cNvSpPr>
            <a:spLocks noGrp="1"/>
          </p:cNvSpPr>
          <p:nvPr>
            <p:ph type="body" sz="quarter" idx="17"/>
          </p:nvPr>
        </p:nvSpPr>
        <p:spPr>
          <a:xfrm>
            <a:off x="971550" y="4691155"/>
            <a:ext cx="4838700" cy="574318"/>
          </a:xfrm>
        </p:spPr>
        <p:txBody>
          <a:bodyPr/>
          <a:lstStyle/>
          <a:p>
            <a:pPr marL="342900" indent="-342900">
              <a:buAutoNum type="arabicPeriod"/>
            </a:pPr>
            <a:r>
              <a:rPr lang="en-US" dirty="0"/>
              <a:t>The desire to settle down and find a job there after graduation. </a:t>
            </a:r>
          </a:p>
          <a:p>
            <a:pPr marL="342900" indent="-342900">
              <a:buAutoNum type="arabicPeriod"/>
            </a:pPr>
            <a:r>
              <a:rPr lang="pl-PL" dirty="0" smtClean="0"/>
              <a:t>T</a:t>
            </a:r>
            <a:r>
              <a:rPr lang="en-US" dirty="0" smtClean="0"/>
              <a:t>he </a:t>
            </a:r>
            <a:r>
              <a:rPr lang="en-US" dirty="0"/>
              <a:t>possibility of self-development</a:t>
            </a:r>
          </a:p>
          <a:p>
            <a:pPr marL="342900" indent="-342900">
              <a:buAutoNum type="arabicPeriod"/>
            </a:pPr>
            <a:r>
              <a:rPr lang="pl-PL" dirty="0" smtClean="0"/>
              <a:t>T</a:t>
            </a:r>
            <a:r>
              <a:rPr lang="en-US" dirty="0" smtClean="0"/>
              <a:t>he </a:t>
            </a:r>
            <a:r>
              <a:rPr lang="en-US" dirty="0"/>
              <a:t>location and climate of the destination country. </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6</a:t>
            </a:fld>
            <a:endParaRPr lang="en-US" dirty="0"/>
          </a:p>
        </p:txBody>
      </p:sp>
      <p:sp>
        <p:nvSpPr>
          <p:cNvPr id="7" name="Symbol zastępczy tekstu 6"/>
          <p:cNvSpPr>
            <a:spLocks noGrp="1"/>
          </p:cNvSpPr>
          <p:nvPr>
            <p:ph type="body" sz="quarter" idx="19"/>
          </p:nvPr>
        </p:nvSpPr>
        <p:spPr>
          <a:xfrm>
            <a:off x="6164516" y="2785714"/>
            <a:ext cx="4838700" cy="908340"/>
          </a:xfrm>
        </p:spPr>
        <p:txBody>
          <a:bodyPr/>
          <a:lstStyle/>
          <a:p>
            <a:pPr marL="285750" indent="-285750">
              <a:buFont typeface="Arial" panose="020B0604020202020204" pitchFamily="34" charset="0"/>
              <a:buChar char="•"/>
            </a:pPr>
            <a:r>
              <a:rPr lang="en-US" dirty="0"/>
              <a:t>culture </a:t>
            </a:r>
            <a:r>
              <a:rPr lang="en-US" dirty="0" smtClean="0"/>
              <a:t>shock,</a:t>
            </a:r>
            <a:endParaRPr lang="pl-PL" dirty="0" smtClean="0"/>
          </a:p>
          <a:p>
            <a:pPr marL="285750" indent="-285750">
              <a:buFont typeface="Arial" panose="020B0604020202020204" pitchFamily="34" charset="0"/>
              <a:buChar char="•"/>
            </a:pPr>
            <a:r>
              <a:rPr lang="en-US" dirty="0" smtClean="0"/>
              <a:t>language </a:t>
            </a:r>
            <a:r>
              <a:rPr lang="en-US" dirty="0"/>
              <a:t>barrier, </a:t>
            </a:r>
            <a:endParaRPr lang="pl-PL" dirty="0" smtClean="0"/>
          </a:p>
          <a:p>
            <a:pPr marL="285750" indent="-285750">
              <a:buFont typeface="Arial" panose="020B0604020202020204" pitchFamily="34" charset="0"/>
              <a:buChar char="•"/>
            </a:pPr>
            <a:r>
              <a:rPr lang="en-US" dirty="0" smtClean="0"/>
              <a:t>inability </a:t>
            </a:r>
            <a:r>
              <a:rPr lang="en-US" dirty="0"/>
              <a:t>to </a:t>
            </a:r>
            <a:r>
              <a:rPr lang="en-US" dirty="0" smtClean="0"/>
              <a:t>understand</a:t>
            </a:r>
            <a:r>
              <a:rPr lang="pl-PL" dirty="0" smtClean="0"/>
              <a:t> </a:t>
            </a:r>
            <a:r>
              <a:rPr lang="pl-PL" dirty="0" err="1" smtClean="0"/>
              <a:t>different</a:t>
            </a:r>
            <a:r>
              <a:rPr lang="en-US" dirty="0" smtClean="0"/>
              <a:t> non-verbal </a:t>
            </a:r>
            <a:r>
              <a:rPr lang="en-US" dirty="0"/>
              <a:t>communication and social </a:t>
            </a:r>
            <a:r>
              <a:rPr lang="en-US" dirty="0" smtClean="0"/>
              <a:t>norms</a:t>
            </a:r>
            <a:r>
              <a:rPr lang="pl-PL" dirty="0" smtClean="0"/>
              <a:t>,</a:t>
            </a:r>
          </a:p>
          <a:p>
            <a:pPr marL="285750" indent="-285750">
              <a:buFont typeface="Arial" panose="020B0604020202020204" pitchFamily="34" charset="0"/>
              <a:buChar char="•"/>
            </a:pPr>
            <a:r>
              <a:rPr lang="en-US" dirty="0" smtClean="0"/>
              <a:t>difficulties </a:t>
            </a:r>
            <a:r>
              <a:rPr lang="en-US" dirty="0"/>
              <a:t>in organizing day-to-day life in a different </a:t>
            </a:r>
            <a:r>
              <a:rPr lang="en-US" dirty="0" smtClean="0"/>
              <a:t>environment</a:t>
            </a:r>
            <a:r>
              <a:rPr lang="pl-PL" dirty="0" smtClean="0"/>
              <a:t>.</a:t>
            </a:r>
          </a:p>
          <a:p>
            <a:pPr algn="just"/>
            <a:r>
              <a:rPr lang="pl-PL" dirty="0" smtClean="0"/>
              <a:t>M</a:t>
            </a:r>
            <a:r>
              <a:rPr lang="en-US" dirty="0" smtClean="0"/>
              <a:t>any </a:t>
            </a:r>
            <a:r>
              <a:rPr lang="en-US" dirty="0"/>
              <a:t>psychologists state that foreign students face </a:t>
            </a:r>
            <a:r>
              <a:rPr lang="en-US" b="1" dirty="0"/>
              <a:t>higher level of stress </a:t>
            </a:r>
            <a:r>
              <a:rPr lang="en-US" dirty="0"/>
              <a:t>due to the relocation and diversity of the problems they have to cope with. What’s the reason for this? On the one hand foreign students complain on the </a:t>
            </a:r>
            <a:r>
              <a:rPr lang="en-US" b="1" dirty="0"/>
              <a:t>lack of the assistance from the university</a:t>
            </a:r>
            <a:r>
              <a:rPr lang="en-US" dirty="0"/>
              <a:t>, on the other – higher education institution staff believes that they’re doing their best to help students.</a:t>
            </a:r>
          </a:p>
          <a:p>
            <a:endParaRPr lang="pl-PL" dirty="0"/>
          </a:p>
        </p:txBody>
      </p:sp>
      <p:sp>
        <p:nvSpPr>
          <p:cNvPr id="8" name="Symbol zastępczy tekstu 7"/>
          <p:cNvSpPr>
            <a:spLocks noGrp="1"/>
          </p:cNvSpPr>
          <p:nvPr>
            <p:ph type="body" sz="quarter" idx="20"/>
          </p:nvPr>
        </p:nvSpPr>
        <p:spPr>
          <a:xfrm>
            <a:off x="6164516" y="2286000"/>
            <a:ext cx="4838700" cy="315915"/>
          </a:xfrm>
        </p:spPr>
        <p:txBody>
          <a:bodyPr/>
          <a:lstStyle/>
          <a:p>
            <a:r>
              <a:rPr lang="pl-PL" dirty="0" err="1" smtClean="0"/>
              <a:t>Problems</a:t>
            </a:r>
            <a:endParaRPr lang="pl-PL" dirty="0"/>
          </a:p>
        </p:txBody>
      </p:sp>
      <p:pic>
        <p:nvPicPr>
          <p:cNvPr id="11" name="Obraz 10"/>
          <p:cNvPicPr>
            <a:picLocks noChangeAspect="1"/>
          </p:cNvPicPr>
          <p:nvPr/>
        </p:nvPicPr>
        <p:blipFill>
          <a:blip r:embed="rId2"/>
          <a:stretch>
            <a:fillRect/>
          </a:stretch>
        </p:blipFill>
        <p:spPr>
          <a:xfrm>
            <a:off x="11084084" y="26126"/>
            <a:ext cx="990349" cy="987568"/>
          </a:xfrm>
          <a:prstGeom prst="rect">
            <a:avLst/>
          </a:prstGeom>
        </p:spPr>
      </p:pic>
    </p:spTree>
    <p:extLst>
      <p:ext uri="{BB962C8B-B14F-4D97-AF65-F5344CB8AC3E}">
        <p14:creationId xmlns:p14="http://schemas.microsoft.com/office/powerpoint/2010/main" val="643842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 name="Picture Placeholder 19" descr="Seedling Black and white close up">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pic>
        <p:nvPicPr>
          <p:cNvPr id="3" name="Obraz 2"/>
          <p:cNvPicPr>
            <a:picLocks noChangeAspect="1"/>
          </p:cNvPicPr>
          <p:nvPr/>
        </p:nvPicPr>
        <p:blipFill rotWithShape="1">
          <a:blip r:embed="rId4"/>
          <a:srcRect t="14922"/>
          <a:stretch/>
        </p:blipFill>
        <p:spPr>
          <a:xfrm>
            <a:off x="0" y="-38100"/>
            <a:ext cx="12192000" cy="6915150"/>
          </a:xfrm>
          <a:prstGeom prst="rect">
            <a:avLst/>
          </a:prstGeo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7193943" y="3045437"/>
            <a:ext cx="4941477" cy="610863"/>
          </a:xfrm>
        </p:spPr>
        <p:txBody>
          <a:bodyPr/>
          <a:lstStyle/>
          <a:p>
            <a:r>
              <a:rPr lang="pl-PL" dirty="0" smtClean="0"/>
              <a:t>Project </a:t>
            </a:r>
            <a:r>
              <a:rPr lang="pl-PL" dirty="0" err="1" smtClean="0"/>
              <a:t>results</a:t>
            </a:r>
            <a:endParaRPr lang="en-US" dirty="0"/>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78280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756-A790-C845-A85F-35391529E591}"/>
              </a:ext>
            </a:extLst>
          </p:cNvPr>
          <p:cNvSpPr>
            <a:spLocks noGrp="1"/>
          </p:cNvSpPr>
          <p:nvPr>
            <p:ph type="title"/>
          </p:nvPr>
        </p:nvSpPr>
        <p:spPr/>
        <p:txBody>
          <a:bodyPr/>
          <a:lstStyle/>
          <a:p>
            <a:r>
              <a:rPr lang="pl-PL" dirty="0" smtClean="0"/>
              <a:t>Rezultaty</a:t>
            </a:r>
            <a:endParaRPr lang="en-US" dirty="0"/>
          </a:p>
        </p:txBody>
      </p:sp>
      <p:sp>
        <p:nvSpPr>
          <p:cNvPr id="25" name="Symbol zastępczy tekstu 24"/>
          <p:cNvSpPr>
            <a:spLocks noGrp="1"/>
          </p:cNvSpPr>
          <p:nvPr>
            <p:ph type="body" sz="quarter" idx="13"/>
          </p:nvPr>
        </p:nvSpPr>
        <p:spPr/>
        <p:txBody>
          <a:bodyPr/>
          <a:lstStyle/>
          <a:p>
            <a:endParaRPr lang="pl-PL"/>
          </a:p>
        </p:txBody>
      </p:sp>
      <p:sp>
        <p:nvSpPr>
          <p:cNvPr id="26" name="Symbol zastępczy tekstu 25"/>
          <p:cNvSpPr>
            <a:spLocks noGrp="1"/>
          </p:cNvSpPr>
          <p:nvPr>
            <p:ph type="body" sz="quarter" idx="14"/>
          </p:nvPr>
        </p:nvSpPr>
        <p:spPr/>
        <p:txBody>
          <a:bodyPr/>
          <a:lstStyle/>
          <a:p>
            <a:endParaRPr lang="pl-PL"/>
          </a:p>
        </p:txBody>
      </p:sp>
      <p:sp>
        <p:nvSpPr>
          <p:cNvPr id="27" name="Symbol zastępczy tekstu 26"/>
          <p:cNvSpPr>
            <a:spLocks noGrp="1"/>
          </p:cNvSpPr>
          <p:nvPr>
            <p:ph type="body" sz="quarter" idx="15"/>
          </p:nvPr>
        </p:nvSpPr>
        <p:spPr/>
        <p:txBody>
          <a:bodyPr/>
          <a:lstStyle/>
          <a:p>
            <a:endParaRPr lang="pl-PL"/>
          </a:p>
        </p:txBody>
      </p:sp>
      <p:sp>
        <p:nvSpPr>
          <p:cNvPr id="28" name="Symbol zastępczy tekstu 27"/>
          <p:cNvSpPr>
            <a:spLocks noGrp="1"/>
          </p:cNvSpPr>
          <p:nvPr>
            <p:ph type="body" sz="quarter" idx="16"/>
          </p:nvPr>
        </p:nvSpPr>
        <p:spPr/>
        <p:txBody>
          <a:bodyPr/>
          <a:lstStyle/>
          <a:p>
            <a:endParaRPr lang="pl-PL"/>
          </a:p>
        </p:txBody>
      </p:sp>
      <p:sp>
        <p:nvSpPr>
          <p:cNvPr id="29" name="Symbol zastępczy tekstu 28"/>
          <p:cNvSpPr>
            <a:spLocks noGrp="1"/>
          </p:cNvSpPr>
          <p:nvPr>
            <p:ph type="body" sz="quarter" idx="19"/>
          </p:nvPr>
        </p:nvSpPr>
        <p:spPr/>
        <p:txBody>
          <a:bodyPr/>
          <a:lstStyle/>
          <a:p>
            <a:endParaRPr lang="pl-PL"/>
          </a:p>
        </p:txBody>
      </p:sp>
      <p:sp>
        <p:nvSpPr>
          <p:cNvPr id="30" name="Symbol zastępczy tekstu 29"/>
          <p:cNvSpPr>
            <a:spLocks noGrp="1"/>
          </p:cNvSpPr>
          <p:nvPr>
            <p:ph type="body" sz="quarter" idx="20"/>
          </p:nvPr>
        </p:nvSpPr>
        <p:spPr/>
        <p:txBody>
          <a:bodyPr/>
          <a:lstStyle/>
          <a:p>
            <a:endParaRPr lang="pl-PL"/>
          </a:p>
        </p:txBody>
      </p:sp>
      <p:sp>
        <p:nvSpPr>
          <p:cNvPr id="31" name="Symbol zastępczy tekstu 30"/>
          <p:cNvSpPr>
            <a:spLocks noGrp="1"/>
          </p:cNvSpPr>
          <p:nvPr>
            <p:ph type="body" sz="quarter" idx="21"/>
          </p:nvPr>
        </p:nvSpPr>
        <p:spPr/>
        <p:txBody>
          <a:bodyPr/>
          <a:lstStyle/>
          <a:p>
            <a:endParaRPr lang="pl-PL"/>
          </a:p>
        </p:txBody>
      </p:sp>
      <p:sp>
        <p:nvSpPr>
          <p:cNvPr id="32" name="Symbol zastępczy tekstu 31"/>
          <p:cNvSpPr>
            <a:spLocks noGrp="1"/>
          </p:cNvSpPr>
          <p:nvPr>
            <p:ph type="body" sz="quarter" idx="22"/>
          </p:nvPr>
        </p:nvSpPr>
        <p:spPr/>
        <p:txBody>
          <a:bodyPr/>
          <a:lstStyle/>
          <a:p>
            <a:endParaRPr lang="pl-PL"/>
          </a:p>
        </p:txBody>
      </p:sp>
      <p:sp>
        <p:nvSpPr>
          <p:cNvPr id="33" name="Symbol zastępczy tekstu 32"/>
          <p:cNvSpPr>
            <a:spLocks noGrp="1"/>
          </p:cNvSpPr>
          <p:nvPr>
            <p:ph type="body" sz="quarter" idx="23"/>
          </p:nvPr>
        </p:nvSpPr>
        <p:spPr/>
        <p:txBody>
          <a:bodyPr/>
          <a:lstStyle/>
          <a:p>
            <a:endParaRPr lang="pl-PL"/>
          </a:p>
        </p:txBody>
      </p:sp>
      <p:sp>
        <p:nvSpPr>
          <p:cNvPr id="34" name="Symbol zastępczy tekstu 33"/>
          <p:cNvSpPr>
            <a:spLocks noGrp="1"/>
          </p:cNvSpPr>
          <p:nvPr>
            <p:ph type="body" sz="quarter" idx="24"/>
          </p:nvPr>
        </p:nvSpPr>
        <p:spPr/>
        <p:txBody>
          <a:bodyPr/>
          <a:lstStyle/>
          <a:p>
            <a:endParaRPr lang="pl-PL"/>
          </a:p>
        </p:txBody>
      </p:sp>
      <p:pic>
        <p:nvPicPr>
          <p:cNvPr id="23" name="Obraz 22"/>
          <p:cNvPicPr>
            <a:picLocks noChangeAspect="1"/>
          </p:cNvPicPr>
          <p:nvPr/>
        </p:nvPicPr>
        <p:blipFill>
          <a:blip r:embed="rId4"/>
          <a:stretch>
            <a:fillRect/>
          </a:stretch>
        </p:blipFill>
        <p:spPr>
          <a:xfrm>
            <a:off x="11084084" y="26126"/>
            <a:ext cx="990349" cy="987568"/>
          </a:xfrm>
          <a:prstGeom prst="rect">
            <a:avLst/>
          </a:prstGeom>
        </p:spPr>
      </p:pic>
      <p:pic>
        <p:nvPicPr>
          <p:cNvPr id="4" name="Rezultat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769"/>
            <a:ext cx="12192000" cy="6858000"/>
          </a:xfrm>
          <a:prstGeom prst="rect">
            <a:avLst/>
          </a:prstGeom>
        </p:spPr>
      </p:pic>
    </p:spTree>
    <p:extLst>
      <p:ext uri="{BB962C8B-B14F-4D97-AF65-F5344CB8AC3E}">
        <p14:creationId xmlns:p14="http://schemas.microsoft.com/office/powerpoint/2010/main" val="8552018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4023" y="879063"/>
            <a:ext cx="7197338" cy="704077"/>
          </a:xfrm>
        </p:spPr>
        <p:txBody>
          <a:bodyPr>
            <a:normAutofit/>
          </a:bodyPr>
          <a:lstStyle/>
          <a:p>
            <a:r>
              <a:rPr lang="pl-PL" dirty="0" smtClean="0"/>
              <a:t>ISAAC </a:t>
            </a:r>
            <a:r>
              <a:rPr lang="pl-PL" dirty="0" err="1" smtClean="0"/>
              <a:t>project</a:t>
            </a:r>
            <a:r>
              <a:rPr lang="pl-PL" dirty="0" smtClean="0"/>
              <a:t> </a:t>
            </a:r>
            <a:r>
              <a:rPr lang="pl-PL" dirty="0" err="1" smtClean="0"/>
              <a:t>results</a:t>
            </a:r>
            <a:endParaRPr lang="pl-PL" dirty="0"/>
          </a:p>
        </p:txBody>
      </p:sp>
      <p:sp>
        <p:nvSpPr>
          <p:cNvPr id="3" name="Symbol zastępczy tekstu 2"/>
          <p:cNvSpPr>
            <a:spLocks noGrp="1"/>
          </p:cNvSpPr>
          <p:nvPr>
            <p:ph type="body" sz="quarter" idx="12"/>
          </p:nvPr>
        </p:nvSpPr>
        <p:spPr>
          <a:xfrm>
            <a:off x="1263726" y="2909760"/>
            <a:ext cx="3444752" cy="1102682"/>
          </a:xfrm>
        </p:spPr>
        <p:txBody>
          <a:bodyPr/>
          <a:lstStyle/>
          <a:p>
            <a:r>
              <a:rPr lang="en-US" dirty="0"/>
              <a:t>3 aspects of cross-cultural adaptation</a:t>
            </a:r>
            <a:r>
              <a:rPr lang="en-US" dirty="0" smtClean="0"/>
              <a:t>:</a:t>
            </a:r>
            <a:r>
              <a:rPr lang="pl-PL" dirty="0"/>
              <a:t/>
            </a:r>
            <a:br>
              <a:rPr lang="pl-PL" dirty="0"/>
            </a:br>
            <a:r>
              <a:rPr lang="en-US" dirty="0" smtClean="0"/>
              <a:t>- </a:t>
            </a:r>
            <a:r>
              <a:rPr lang="en-US" dirty="0"/>
              <a:t>the perspective of the </a:t>
            </a:r>
            <a:r>
              <a:rPr lang="en-US" dirty="0" smtClean="0"/>
              <a:t>university</a:t>
            </a:r>
            <a:r>
              <a:rPr lang="pl-PL" dirty="0" smtClean="0"/>
              <a:t/>
            </a:r>
            <a:br>
              <a:rPr lang="pl-PL" dirty="0" smtClean="0"/>
            </a:br>
            <a:r>
              <a:rPr lang="en-US" dirty="0" smtClean="0"/>
              <a:t>- </a:t>
            </a:r>
            <a:r>
              <a:rPr lang="en-US" dirty="0"/>
              <a:t>the perspective of domestic </a:t>
            </a:r>
            <a:r>
              <a:rPr lang="en-US" dirty="0" smtClean="0"/>
              <a:t>students</a:t>
            </a:r>
            <a:r>
              <a:rPr lang="pl-PL" dirty="0" smtClean="0"/>
              <a:t/>
            </a:r>
            <a:br>
              <a:rPr lang="pl-PL" dirty="0" smtClean="0"/>
            </a:br>
            <a:r>
              <a:rPr lang="en-US" dirty="0" smtClean="0"/>
              <a:t>- </a:t>
            </a:r>
            <a:r>
              <a:rPr lang="en-US" dirty="0"/>
              <a:t>the perspective of foreign students</a:t>
            </a:r>
          </a:p>
          <a:p>
            <a:endParaRPr lang="pl-PL" dirty="0"/>
          </a:p>
        </p:txBody>
      </p:sp>
      <p:sp>
        <p:nvSpPr>
          <p:cNvPr id="4" name="Symbol zastępczy tekstu 3"/>
          <p:cNvSpPr>
            <a:spLocks noGrp="1"/>
          </p:cNvSpPr>
          <p:nvPr>
            <p:ph type="body" sz="quarter" idx="11"/>
          </p:nvPr>
        </p:nvSpPr>
        <p:spPr>
          <a:xfrm>
            <a:off x="1296955" y="2235311"/>
            <a:ext cx="3627742" cy="539212"/>
          </a:xfrm>
        </p:spPr>
        <p:txBody>
          <a:bodyPr/>
          <a:lstStyle/>
          <a:p>
            <a:r>
              <a:rPr lang="en-US" dirty="0"/>
              <a:t>Model of support for international student's adaptation </a:t>
            </a:r>
            <a:endParaRPr lang="pl-PL" dirty="0"/>
          </a:p>
        </p:txBody>
      </p:sp>
      <p:sp>
        <p:nvSpPr>
          <p:cNvPr id="5" name="Symbol zastępczy tekstu 4"/>
          <p:cNvSpPr>
            <a:spLocks noGrp="1"/>
          </p:cNvSpPr>
          <p:nvPr>
            <p:ph type="body" sz="quarter" idx="30"/>
          </p:nvPr>
        </p:nvSpPr>
        <p:spPr>
          <a:xfrm>
            <a:off x="3897799" y="4984183"/>
            <a:ext cx="2540344" cy="369332"/>
          </a:xfrm>
        </p:spPr>
        <p:txBody>
          <a:bodyPr/>
          <a:lstStyle/>
          <a:p>
            <a:r>
              <a:rPr lang="en-US" dirty="0"/>
              <a:t>"Do's and </a:t>
            </a:r>
            <a:r>
              <a:rPr lang="en-US" dirty="0" err="1"/>
              <a:t>dont's</a:t>
            </a:r>
            <a:r>
              <a:rPr lang="en-US" dirty="0"/>
              <a:t>," </a:t>
            </a:r>
            <a:r>
              <a:rPr lang="en-US" dirty="0" smtClean="0"/>
              <a:t>instructions</a:t>
            </a:r>
            <a:r>
              <a:rPr lang="pl-PL" dirty="0" smtClean="0"/>
              <a:t> </a:t>
            </a:r>
            <a:r>
              <a:rPr lang="pl-PL" dirty="0" err="1" smtClean="0"/>
              <a:t>how</a:t>
            </a:r>
            <a:r>
              <a:rPr lang="pl-PL" dirty="0" smtClean="0"/>
              <a:t> to </a:t>
            </a:r>
            <a:r>
              <a:rPr lang="pl-PL" dirty="0" err="1" smtClean="0"/>
              <a:t>act</a:t>
            </a:r>
            <a:r>
              <a:rPr lang="pl-PL" dirty="0" smtClean="0"/>
              <a:t> and </a:t>
            </a:r>
            <a:r>
              <a:rPr lang="pl-PL" dirty="0" err="1" smtClean="0"/>
              <a:t>behave</a:t>
            </a:r>
            <a:r>
              <a:rPr lang="en-US" dirty="0" smtClean="0"/>
              <a:t>, </a:t>
            </a:r>
            <a:r>
              <a:rPr lang="en-US" dirty="0"/>
              <a:t>the so-called international "savoir </a:t>
            </a:r>
            <a:r>
              <a:rPr lang="en-US" dirty="0" smtClean="0"/>
              <a:t>vivre"</a:t>
            </a:r>
            <a:endParaRPr lang="pl-PL" dirty="0"/>
          </a:p>
        </p:txBody>
      </p:sp>
      <p:sp>
        <p:nvSpPr>
          <p:cNvPr id="6" name="Symbol zastępczy tekstu 5"/>
          <p:cNvSpPr>
            <a:spLocks noGrp="1"/>
          </p:cNvSpPr>
          <p:nvPr>
            <p:ph type="body" sz="quarter" idx="31"/>
          </p:nvPr>
        </p:nvSpPr>
        <p:spPr>
          <a:xfrm>
            <a:off x="3897799" y="4389953"/>
            <a:ext cx="3260647" cy="517792"/>
          </a:xfrm>
        </p:spPr>
        <p:txBody>
          <a:bodyPr/>
          <a:lstStyle/>
          <a:p>
            <a:r>
              <a:rPr lang="pl-PL" dirty="0" err="1" smtClean="0"/>
              <a:t>Guidebook</a:t>
            </a:r>
            <a:r>
              <a:rPr lang="pl-PL" dirty="0" smtClean="0"/>
              <a:t> </a:t>
            </a:r>
            <a:r>
              <a:rPr lang="en-US" dirty="0"/>
              <a:t>for university staff working with foreign students </a:t>
            </a:r>
          </a:p>
          <a:p>
            <a:endParaRPr lang="pl-PL" dirty="0"/>
          </a:p>
        </p:txBody>
      </p:sp>
      <p:sp>
        <p:nvSpPr>
          <p:cNvPr id="7" name="Symbol zastępczy tekstu 6"/>
          <p:cNvSpPr>
            <a:spLocks noGrp="1"/>
          </p:cNvSpPr>
          <p:nvPr>
            <p:ph type="body" sz="quarter" idx="32"/>
          </p:nvPr>
        </p:nvSpPr>
        <p:spPr>
          <a:xfrm>
            <a:off x="9001711" y="4980531"/>
            <a:ext cx="2585239" cy="777647"/>
          </a:xfrm>
        </p:spPr>
        <p:txBody>
          <a:bodyPr/>
          <a:lstStyle/>
          <a:p>
            <a:r>
              <a:rPr lang="en-US" dirty="0"/>
              <a:t>Visual representation of useful information for students and university staff </a:t>
            </a:r>
            <a:endParaRPr lang="pl-PL" dirty="0"/>
          </a:p>
        </p:txBody>
      </p:sp>
      <p:sp>
        <p:nvSpPr>
          <p:cNvPr id="8" name="Symbol zastępczy tekstu 7"/>
          <p:cNvSpPr>
            <a:spLocks noGrp="1"/>
          </p:cNvSpPr>
          <p:nvPr>
            <p:ph type="body" sz="quarter" idx="33"/>
          </p:nvPr>
        </p:nvSpPr>
        <p:spPr>
          <a:xfrm>
            <a:off x="9001711" y="4389953"/>
            <a:ext cx="3035614" cy="754752"/>
          </a:xfrm>
        </p:spPr>
        <p:txBody>
          <a:bodyPr/>
          <a:lstStyle/>
          <a:p>
            <a:r>
              <a:rPr lang="pl-PL" dirty="0" smtClean="0"/>
              <a:t>Interactive </a:t>
            </a:r>
            <a:r>
              <a:rPr lang="pl-PL" dirty="0"/>
              <a:t>materials - </a:t>
            </a:r>
            <a:r>
              <a:rPr lang="pl-PL" dirty="0" err="1"/>
              <a:t>edugraphics</a:t>
            </a:r>
            <a:r>
              <a:rPr lang="pl-PL" dirty="0"/>
              <a:t> </a:t>
            </a:r>
          </a:p>
        </p:txBody>
      </p:sp>
      <p:sp>
        <p:nvSpPr>
          <p:cNvPr id="9" name="Symbol zastępczy tekstu 8"/>
          <p:cNvSpPr>
            <a:spLocks noGrp="1"/>
          </p:cNvSpPr>
          <p:nvPr>
            <p:ph type="body" sz="quarter" idx="34"/>
          </p:nvPr>
        </p:nvSpPr>
        <p:spPr>
          <a:xfrm>
            <a:off x="6438143" y="2909759"/>
            <a:ext cx="2563568" cy="584067"/>
          </a:xfrm>
        </p:spPr>
        <p:txBody>
          <a:bodyPr/>
          <a:lstStyle/>
          <a:p>
            <a:r>
              <a:rPr lang="pl-PL" dirty="0" err="1"/>
              <a:t>Welcome</a:t>
            </a:r>
            <a:r>
              <a:rPr lang="pl-PL" dirty="0"/>
              <a:t> </a:t>
            </a:r>
            <a:r>
              <a:rPr lang="pl-PL" dirty="0" err="1"/>
              <a:t>guide</a:t>
            </a:r>
            <a:r>
              <a:rPr lang="pl-PL" dirty="0"/>
              <a:t>, odpowiadający na zdefiniowane w projekcie potrzeby</a:t>
            </a:r>
          </a:p>
        </p:txBody>
      </p:sp>
      <p:sp>
        <p:nvSpPr>
          <p:cNvPr id="10" name="Symbol zastępczy tekstu 9"/>
          <p:cNvSpPr>
            <a:spLocks noGrp="1"/>
          </p:cNvSpPr>
          <p:nvPr>
            <p:ph type="body" sz="quarter" idx="35"/>
          </p:nvPr>
        </p:nvSpPr>
        <p:spPr>
          <a:xfrm>
            <a:off x="6438143" y="2235311"/>
            <a:ext cx="2563568" cy="539212"/>
          </a:xfrm>
        </p:spPr>
        <p:txBody>
          <a:bodyPr/>
          <a:lstStyle/>
          <a:p>
            <a:r>
              <a:rPr lang="en-US" dirty="0"/>
              <a:t>Welcome guide for foreign students</a:t>
            </a:r>
            <a:endParaRPr lang="pl-PL" dirty="0"/>
          </a:p>
        </p:txBody>
      </p:sp>
      <p:sp>
        <p:nvSpPr>
          <p:cNvPr id="12" name="Symbol zastępczy numeru slajdu 11"/>
          <p:cNvSpPr>
            <a:spLocks noGrp="1"/>
          </p:cNvSpPr>
          <p:nvPr>
            <p:ph type="sldNum" sz="quarter" idx="38"/>
          </p:nvPr>
        </p:nvSpPr>
        <p:spPr/>
        <p:txBody>
          <a:bodyPr/>
          <a:lstStyle/>
          <a:p>
            <a:fld id="{294A09A9-5501-47C1-A89A-A340965A2BE2}" type="slidenum">
              <a:rPr lang="en-US" smtClean="0"/>
              <a:pPr/>
              <a:t>9</a:t>
            </a:fld>
            <a:endParaRPr lang="en-US" dirty="0">
              <a:latin typeface="+mn-lt"/>
            </a:endParaRPr>
          </a:p>
        </p:txBody>
      </p:sp>
      <p:pic>
        <p:nvPicPr>
          <p:cNvPr id="13" name="Obraz 12"/>
          <p:cNvPicPr>
            <a:picLocks noChangeAspect="1"/>
          </p:cNvPicPr>
          <p:nvPr/>
        </p:nvPicPr>
        <p:blipFill>
          <a:blip r:embed="rId2"/>
          <a:stretch>
            <a:fillRect/>
          </a:stretch>
        </p:blipFill>
        <p:spPr>
          <a:xfrm>
            <a:off x="11084084" y="26126"/>
            <a:ext cx="990349" cy="987568"/>
          </a:xfrm>
          <a:prstGeom prst="rect">
            <a:avLst/>
          </a:prstGeom>
        </p:spPr>
      </p:pic>
    </p:spTree>
    <p:extLst>
      <p:ext uri="{BB962C8B-B14F-4D97-AF65-F5344CB8AC3E}">
        <p14:creationId xmlns:p14="http://schemas.microsoft.com/office/powerpoint/2010/main" val="2678585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MW_JS_SL_v2" id="{50B954A5-DC84-41DE-87BB-B459A4E7EDA7}" vid="{75F44519-9FD6-49F7-AB9C-46D055682C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C8E66C-AC30-44BA-8882-3290DF968F1F}">
  <ds:schemaRefs>
    <ds:schemaRef ds:uri="http://purl.org/dc/dcmitype/"/>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3804F14-618B-48E0-A956-DD76B6099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446DA3-37A7-4516-A4F6-8B99D0D312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676</TotalTime>
  <Words>598</Words>
  <Application>Microsoft Office PowerPoint</Application>
  <PresentationFormat>Panoramiczny</PresentationFormat>
  <Paragraphs>95</Paragraphs>
  <Slides>15</Slides>
  <Notes>3</Notes>
  <HiddenSlides>0</HiddenSlides>
  <MMClips>1</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15</vt:i4>
      </vt:variant>
    </vt:vector>
  </HeadingPairs>
  <TitlesOfParts>
    <vt:vector size="21" baseType="lpstr">
      <vt:lpstr>Arial</vt:lpstr>
      <vt:lpstr>Calibri</vt:lpstr>
      <vt:lpstr>Franklin Gothic Book</vt:lpstr>
      <vt:lpstr>Franklin Gothic Demi</vt:lpstr>
      <vt:lpstr>Wingdings</vt:lpstr>
      <vt:lpstr>Theme1</vt:lpstr>
      <vt:lpstr>International students’ Action for Adapting Cross-Cultural activities  MULTIPLIER EVENT 24.11.2022 </vt:lpstr>
      <vt:lpstr>About ISAAC</vt:lpstr>
      <vt:lpstr>Aim of the project</vt:lpstr>
      <vt:lpstr>Target groups</vt:lpstr>
      <vt:lpstr>Partners</vt:lpstr>
      <vt:lpstr>ITS NOT ONLY THE HOT WEATHER THAT BRINGS STUDENTS IN!  EUROSTAT, 2015 </vt:lpstr>
      <vt:lpstr>Project results</vt:lpstr>
      <vt:lpstr>Rezultaty</vt:lpstr>
      <vt:lpstr>ISAAC project results</vt:lpstr>
      <vt:lpstr>MODEL OF SUPPORT FOR  INTERNATIONAL STUDENT'S ADAPTATION </vt:lpstr>
      <vt:lpstr>GUIDE BOOK OF "DOS AND DON'TS" FOR UNIVERSITY STAFF WORKING WITH FOREIGN STUDENTS </vt:lpstr>
      <vt:lpstr>WELCOME GUIDE FOR FOREIGN STUDENTS</vt:lpstr>
      <vt:lpstr>INTERACTIVE MATERIALS – EDUGRAPHICS </vt:lpstr>
      <vt:lpstr>Dissemination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Karolina Rzechuła</dc:creator>
  <cp:lastModifiedBy>Magda Janiak</cp:lastModifiedBy>
  <cp:revision>49</cp:revision>
  <dcterms:created xsi:type="dcterms:W3CDTF">2022-10-09T19:42:21Z</dcterms:created>
  <dcterms:modified xsi:type="dcterms:W3CDTF">2022-12-09T10:37:16Z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